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3" r:id="rId1"/>
  </p:sldMasterIdLst>
  <p:notesMasterIdLst>
    <p:notesMasterId r:id="rId20"/>
  </p:notesMasterIdLst>
  <p:handoutMasterIdLst>
    <p:handoutMasterId r:id="rId21"/>
  </p:handoutMasterIdLst>
  <p:sldIdLst>
    <p:sldId id="263" r:id="rId2"/>
    <p:sldId id="264" r:id="rId3"/>
    <p:sldId id="256" r:id="rId4"/>
    <p:sldId id="262" r:id="rId5"/>
    <p:sldId id="265" r:id="rId6"/>
    <p:sldId id="266" r:id="rId7"/>
    <p:sldId id="269" r:id="rId8"/>
    <p:sldId id="268" r:id="rId9"/>
    <p:sldId id="267" r:id="rId10"/>
    <p:sldId id="270" r:id="rId11"/>
    <p:sldId id="271" r:id="rId12"/>
    <p:sldId id="257" r:id="rId13"/>
    <p:sldId id="276" r:id="rId14"/>
    <p:sldId id="272" r:id="rId15"/>
    <p:sldId id="275" r:id="rId16"/>
    <p:sldId id="261" r:id="rId17"/>
    <p:sldId id="273" r:id="rId18"/>
    <p:sldId id="274"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599" autoAdjust="0"/>
    <p:restoredTop sz="94717" autoAdjust="0"/>
  </p:normalViewPr>
  <p:slideViewPr>
    <p:cSldViewPr snapToGrid="0">
      <p:cViewPr varScale="1">
        <p:scale>
          <a:sx n="78" d="100"/>
          <a:sy n="78" d="100"/>
        </p:scale>
        <p:origin x="960" y="58"/>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2" d="100"/>
          <a:sy n="62" d="100"/>
        </p:scale>
        <p:origin x="3154"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BDEAE16-AB03-414C-A253-59E27D32342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1C67E051-10FC-4774-8E43-E345054F0F0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1799CBE-4361-412C-8EE8-02894ACE8745}" type="datetimeFigureOut">
              <a:rPr lang="en-US" smtClean="0"/>
              <a:t>5/7/2020</a:t>
            </a:fld>
            <a:endParaRPr lang="en-US"/>
          </a:p>
        </p:txBody>
      </p:sp>
      <p:sp>
        <p:nvSpPr>
          <p:cNvPr id="4" name="Footer Placeholder 3">
            <a:extLst>
              <a:ext uri="{FF2B5EF4-FFF2-40B4-BE49-F238E27FC236}">
                <a16:creationId xmlns:a16="http://schemas.microsoft.com/office/drawing/2014/main" id="{68ACE415-4216-41B5-9465-92E84AE2BF8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0628CA2-A5F3-4385-8654-29E7965A0E1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265178A-7981-4A41-AB44-BB47713CCFD5}" type="slidenum">
              <a:rPr lang="en-US" smtClean="0"/>
              <a:t>‹#›</a:t>
            </a:fld>
            <a:endParaRPr lang="en-US"/>
          </a:p>
        </p:txBody>
      </p:sp>
    </p:spTree>
    <p:extLst>
      <p:ext uri="{BB962C8B-B14F-4D97-AF65-F5344CB8AC3E}">
        <p14:creationId xmlns:p14="http://schemas.microsoft.com/office/powerpoint/2010/main" val="2845339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391CEB-83B3-4BB7-A934-D2E9BCA58E22}" type="datetimeFigureOut">
              <a:rPr lang="en-US" smtClean="0"/>
              <a:t>5/7/2020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6F56ED-3456-40E0-B11A-8CFF50E887B6}" type="slidenum">
              <a:rPr lang="en-US" smtClean="0"/>
              <a:t>‹#›</a:t>
            </a:fld>
            <a:endParaRPr lang="en-US"/>
          </a:p>
        </p:txBody>
      </p:sp>
    </p:spTree>
    <p:extLst>
      <p:ext uri="{BB962C8B-B14F-4D97-AF65-F5344CB8AC3E}">
        <p14:creationId xmlns:p14="http://schemas.microsoft.com/office/powerpoint/2010/main" val="14322863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D6F56ED-3456-40E0-B11A-8CFF50E887B6}" type="slidenum">
              <a:rPr lang="en-US" smtClean="0"/>
              <a:t>1</a:t>
            </a:fld>
            <a:endParaRPr lang="en-US"/>
          </a:p>
        </p:txBody>
      </p:sp>
    </p:spTree>
    <p:extLst>
      <p:ext uri="{BB962C8B-B14F-4D97-AF65-F5344CB8AC3E}">
        <p14:creationId xmlns:p14="http://schemas.microsoft.com/office/powerpoint/2010/main" val="1468333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63AD6C0-50D4-4C95-9C7B-D4B5B0563B02}" type="datetimeFigureOut">
              <a:rPr lang="en-US" smtClean="0"/>
              <a:t>5/7/2020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EDB4E4-1E2E-43B8-8BB2-F43E101DCB09}"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42459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3AD6C0-50D4-4C95-9C7B-D4B5B0563B02}" type="datetimeFigureOut">
              <a:rPr lang="en-US" smtClean="0"/>
              <a:t>5/7/2020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EDB4E4-1E2E-43B8-8BB2-F43E101DCB09}" type="slidenum">
              <a:rPr lang="en-US" smtClean="0"/>
              <a:t>‹#›</a:t>
            </a:fld>
            <a:endParaRPr lang="en-US"/>
          </a:p>
        </p:txBody>
      </p:sp>
    </p:spTree>
    <p:extLst>
      <p:ext uri="{BB962C8B-B14F-4D97-AF65-F5344CB8AC3E}">
        <p14:creationId xmlns:p14="http://schemas.microsoft.com/office/powerpoint/2010/main" val="19542575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3AD6C0-50D4-4C95-9C7B-D4B5B0563B02}" type="datetimeFigureOut">
              <a:rPr lang="en-US" smtClean="0"/>
              <a:t>5/7/2020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EDB4E4-1E2E-43B8-8BB2-F43E101DCB09}" type="slidenum">
              <a:rPr lang="en-US" smtClean="0"/>
              <a:t>‹#›</a:t>
            </a:fld>
            <a:endParaRPr lang="en-US"/>
          </a:p>
        </p:txBody>
      </p:sp>
    </p:spTree>
    <p:extLst>
      <p:ext uri="{BB962C8B-B14F-4D97-AF65-F5344CB8AC3E}">
        <p14:creationId xmlns:p14="http://schemas.microsoft.com/office/powerpoint/2010/main" val="33205408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marL="0">
              <a:defRPr sz="4000" b="1"/>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3AD6C0-50D4-4C95-9C7B-D4B5B0563B02}" type="datetimeFigureOut">
              <a:rPr lang="en-US" smtClean="0"/>
              <a:t>5/7/2020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EDB4E4-1E2E-43B8-8BB2-F43E101DCB09}" type="slidenum">
              <a:rPr lang="en-US" smtClean="0"/>
              <a:t>‹#›</a:t>
            </a:fld>
            <a:endParaRPr lang="en-US"/>
          </a:p>
        </p:txBody>
      </p:sp>
    </p:spTree>
    <p:extLst>
      <p:ext uri="{BB962C8B-B14F-4D97-AF65-F5344CB8AC3E}">
        <p14:creationId xmlns:p14="http://schemas.microsoft.com/office/powerpoint/2010/main" val="3374026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63AD6C0-50D4-4C95-9C7B-D4B5B0563B02}" type="datetimeFigureOut">
              <a:rPr lang="en-US" smtClean="0"/>
              <a:t>5/7/2020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EDB4E4-1E2E-43B8-8BB2-F43E101DCB09}"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298186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63AD6C0-50D4-4C95-9C7B-D4B5B0563B02}" type="datetimeFigureOut">
              <a:rPr lang="en-US" smtClean="0"/>
              <a:t>5/7/2020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EDB4E4-1E2E-43B8-8BB2-F43E101DCB09}" type="slidenum">
              <a:rPr lang="en-US" smtClean="0"/>
              <a:t>‹#›</a:t>
            </a:fld>
            <a:endParaRPr lang="en-US"/>
          </a:p>
        </p:txBody>
      </p:sp>
    </p:spTree>
    <p:extLst>
      <p:ext uri="{BB962C8B-B14F-4D97-AF65-F5344CB8AC3E}">
        <p14:creationId xmlns:p14="http://schemas.microsoft.com/office/powerpoint/2010/main" val="863516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63AD6C0-50D4-4C95-9C7B-D4B5B0563B02}" type="datetimeFigureOut">
              <a:rPr lang="en-US" smtClean="0"/>
              <a:t>5/7/2020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EDB4E4-1E2E-43B8-8BB2-F43E101DCB09}" type="slidenum">
              <a:rPr lang="en-US" smtClean="0"/>
              <a:t>‹#›</a:t>
            </a:fld>
            <a:endParaRPr lang="en-US"/>
          </a:p>
        </p:txBody>
      </p:sp>
    </p:spTree>
    <p:extLst>
      <p:ext uri="{BB962C8B-B14F-4D97-AF65-F5344CB8AC3E}">
        <p14:creationId xmlns:p14="http://schemas.microsoft.com/office/powerpoint/2010/main" val="10920632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63AD6C0-50D4-4C95-9C7B-D4B5B0563B02}" type="datetimeFigureOut">
              <a:rPr lang="en-US" smtClean="0"/>
              <a:t>5/7/2020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EDB4E4-1E2E-43B8-8BB2-F43E101DCB09}" type="slidenum">
              <a:rPr lang="en-US" smtClean="0"/>
              <a:t>‹#›</a:t>
            </a:fld>
            <a:endParaRPr lang="en-US"/>
          </a:p>
        </p:txBody>
      </p:sp>
    </p:spTree>
    <p:extLst>
      <p:ext uri="{BB962C8B-B14F-4D97-AF65-F5344CB8AC3E}">
        <p14:creationId xmlns:p14="http://schemas.microsoft.com/office/powerpoint/2010/main" val="26853672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63AD6C0-50D4-4C95-9C7B-D4B5B0563B02}" type="datetimeFigureOut">
              <a:rPr lang="en-US" smtClean="0"/>
              <a:t>5/7/2020</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2FEDB4E4-1E2E-43B8-8BB2-F43E101DCB09}" type="slidenum">
              <a:rPr lang="en-US" smtClean="0"/>
              <a:t>‹#›</a:t>
            </a:fld>
            <a:endParaRPr lang="en-US"/>
          </a:p>
        </p:txBody>
      </p:sp>
    </p:spTree>
    <p:extLst>
      <p:ext uri="{BB962C8B-B14F-4D97-AF65-F5344CB8AC3E}">
        <p14:creationId xmlns:p14="http://schemas.microsoft.com/office/powerpoint/2010/main" val="3659461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C63AD6C0-50D4-4C95-9C7B-D4B5B0563B02}" type="datetimeFigureOut">
              <a:rPr lang="en-US" smtClean="0"/>
              <a:t>5/7/2020</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2FEDB4E4-1E2E-43B8-8BB2-F43E101DCB09}" type="slidenum">
              <a:rPr lang="en-US" smtClean="0"/>
              <a:t>‹#›</a:t>
            </a:fld>
            <a:endParaRPr lang="en-US"/>
          </a:p>
        </p:txBody>
      </p:sp>
    </p:spTree>
    <p:extLst>
      <p:ext uri="{BB962C8B-B14F-4D97-AF65-F5344CB8AC3E}">
        <p14:creationId xmlns:p14="http://schemas.microsoft.com/office/powerpoint/2010/main" val="2101194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63AD6C0-50D4-4C95-9C7B-D4B5B0563B02}" type="datetimeFigureOut">
              <a:rPr lang="en-US" smtClean="0"/>
              <a:t>5/7/2020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EDB4E4-1E2E-43B8-8BB2-F43E101DCB09}" type="slidenum">
              <a:rPr lang="en-US" smtClean="0"/>
              <a:t>‹#›</a:t>
            </a:fld>
            <a:endParaRPr lang="en-US"/>
          </a:p>
        </p:txBody>
      </p:sp>
    </p:spTree>
    <p:extLst>
      <p:ext uri="{BB962C8B-B14F-4D97-AF65-F5344CB8AC3E}">
        <p14:creationId xmlns:p14="http://schemas.microsoft.com/office/powerpoint/2010/main" val="1195509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65000"/>
          </a:schemeClr>
        </a:solidFill>
        <a:effectLst/>
      </p:bgPr>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C63AD6C0-50D4-4C95-9C7B-D4B5B0563B02}" type="datetimeFigureOut">
              <a:rPr lang="en-US" smtClean="0"/>
              <a:t>5/7/2020</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2FEDB4E4-1E2E-43B8-8BB2-F43E101DCB09}"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0190592"/>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F19F6A3-4310-4F03-BEC6-A14A9EDEF7C7}"/>
              </a:ext>
            </a:extLst>
          </p:cNvPr>
          <p:cNvSpPr txBox="1"/>
          <p:nvPr/>
        </p:nvSpPr>
        <p:spPr>
          <a:xfrm>
            <a:off x="1676400" y="-84667"/>
            <a:ext cx="9093200" cy="1107996"/>
          </a:xfrm>
          <a:prstGeom prst="rect">
            <a:avLst/>
          </a:prstGeom>
          <a:noFill/>
        </p:spPr>
        <p:txBody>
          <a:bodyPr wrap="square" rtlCol="0">
            <a:spAutoFit/>
          </a:bodyPr>
          <a:lstStyle/>
          <a:p>
            <a:r>
              <a:rPr lang="en-US" sz="6600" dirty="0">
                <a:ln>
                  <a:solidFill>
                    <a:schemeClr val="tx1">
                      <a:lumMod val="50000"/>
                      <a:lumOff val="50000"/>
                    </a:schemeClr>
                  </a:solidFill>
                </a:ln>
                <a:solidFill>
                  <a:schemeClr val="bg1"/>
                </a:solidFill>
                <a:latin typeface="Britannic Bold" panose="020B0903060703020204" pitchFamily="34" charset="0"/>
              </a:rPr>
              <a:t>Purpose for Parenting</a:t>
            </a:r>
          </a:p>
        </p:txBody>
      </p:sp>
      <p:sp>
        <p:nvSpPr>
          <p:cNvPr id="3" name="TextBox 2">
            <a:extLst>
              <a:ext uri="{FF2B5EF4-FFF2-40B4-BE49-F238E27FC236}">
                <a16:creationId xmlns:a16="http://schemas.microsoft.com/office/drawing/2014/main" id="{923A2D2D-F08C-4D1A-95D4-423DC2437561}"/>
              </a:ext>
            </a:extLst>
          </p:cNvPr>
          <p:cNvSpPr txBox="1"/>
          <p:nvPr/>
        </p:nvSpPr>
        <p:spPr>
          <a:xfrm>
            <a:off x="302098" y="1096791"/>
            <a:ext cx="11841804" cy="1107996"/>
          </a:xfrm>
          <a:prstGeom prst="rect">
            <a:avLst/>
          </a:prstGeom>
          <a:noFill/>
        </p:spPr>
        <p:txBody>
          <a:bodyPr wrap="square" rtlCol="0">
            <a:spAutoFit/>
          </a:bodyPr>
          <a:lstStyle/>
          <a:p>
            <a:r>
              <a:rPr lang="en-US" sz="6600" dirty="0">
                <a:solidFill>
                  <a:schemeClr val="tx1">
                    <a:lumMod val="95000"/>
                    <a:lumOff val="5000"/>
                  </a:schemeClr>
                </a:solidFill>
                <a:latin typeface="Britannic Bold" panose="020B0903060703020204" pitchFamily="34" charset="0"/>
                <a:cs typeface="Angsana New" panose="020B0502040204020203" pitchFamily="18" charset="-34"/>
              </a:rPr>
              <a:t>1. Glorify God – 1 Cor. 10:31</a:t>
            </a:r>
          </a:p>
        </p:txBody>
      </p:sp>
      <p:sp>
        <p:nvSpPr>
          <p:cNvPr id="5" name="TextBox 4">
            <a:extLst>
              <a:ext uri="{FF2B5EF4-FFF2-40B4-BE49-F238E27FC236}">
                <a16:creationId xmlns:a16="http://schemas.microsoft.com/office/drawing/2014/main" id="{4BF48CDC-0AF6-4601-BB80-20DBAA83DB68}"/>
              </a:ext>
            </a:extLst>
          </p:cNvPr>
          <p:cNvSpPr txBox="1"/>
          <p:nvPr/>
        </p:nvSpPr>
        <p:spPr>
          <a:xfrm>
            <a:off x="302098" y="2407735"/>
            <a:ext cx="11531600" cy="1107996"/>
          </a:xfrm>
          <a:prstGeom prst="rect">
            <a:avLst/>
          </a:prstGeom>
          <a:noFill/>
        </p:spPr>
        <p:txBody>
          <a:bodyPr wrap="square" rtlCol="0">
            <a:spAutoFit/>
          </a:bodyPr>
          <a:lstStyle/>
          <a:p>
            <a:pPr lvl="0"/>
            <a:r>
              <a:rPr lang="en-US" sz="6600" dirty="0">
                <a:solidFill>
                  <a:prstClr val="black">
                    <a:lumMod val="95000"/>
                    <a:lumOff val="5000"/>
                  </a:prstClr>
                </a:solidFill>
                <a:latin typeface="Britannic Bold" panose="020B0903060703020204" pitchFamily="34" charset="0"/>
                <a:cs typeface="Angsana New" panose="020B0502040204020203" pitchFamily="18" charset="-34"/>
              </a:rPr>
              <a:t>2. Disciple kids to Christ.</a:t>
            </a:r>
          </a:p>
        </p:txBody>
      </p:sp>
      <p:sp>
        <p:nvSpPr>
          <p:cNvPr id="6" name="TextBox 5">
            <a:extLst>
              <a:ext uri="{FF2B5EF4-FFF2-40B4-BE49-F238E27FC236}">
                <a16:creationId xmlns:a16="http://schemas.microsoft.com/office/drawing/2014/main" id="{5B8F8DD4-A9B8-4334-B269-8A3D29754A51}"/>
              </a:ext>
            </a:extLst>
          </p:cNvPr>
          <p:cNvSpPr txBox="1"/>
          <p:nvPr/>
        </p:nvSpPr>
        <p:spPr>
          <a:xfrm>
            <a:off x="302098" y="3718679"/>
            <a:ext cx="11841804" cy="3139321"/>
          </a:xfrm>
          <a:prstGeom prst="rect">
            <a:avLst/>
          </a:prstGeom>
          <a:noFill/>
        </p:spPr>
        <p:txBody>
          <a:bodyPr wrap="square" rtlCol="0">
            <a:spAutoFit/>
          </a:bodyPr>
          <a:lstStyle/>
          <a:p>
            <a:pPr lvl="0"/>
            <a:r>
              <a:rPr lang="en-US" sz="6600" dirty="0">
                <a:solidFill>
                  <a:prstClr val="black">
                    <a:lumMod val="95000"/>
                    <a:lumOff val="5000"/>
                  </a:prstClr>
                </a:solidFill>
                <a:latin typeface="Britannic Bold" panose="020B0903060703020204" pitchFamily="34" charset="0"/>
                <a:cs typeface="Angsana New" panose="020B0502040204020203" pitchFamily="18" charset="-34"/>
              </a:rPr>
              <a:t>3. Be an instrument/tool in what God wants to do in a child.</a:t>
            </a:r>
          </a:p>
        </p:txBody>
      </p:sp>
    </p:spTree>
    <p:extLst>
      <p:ext uri="{BB962C8B-B14F-4D97-AF65-F5344CB8AC3E}">
        <p14:creationId xmlns:p14="http://schemas.microsoft.com/office/powerpoint/2010/main" val="1343355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F19F6A3-4310-4F03-BEC6-A14A9EDEF7C7}"/>
              </a:ext>
            </a:extLst>
          </p:cNvPr>
          <p:cNvSpPr txBox="1"/>
          <p:nvPr/>
        </p:nvSpPr>
        <p:spPr>
          <a:xfrm>
            <a:off x="48098" y="-84667"/>
            <a:ext cx="12095804" cy="1107996"/>
          </a:xfrm>
          <a:prstGeom prst="rect">
            <a:avLst/>
          </a:prstGeom>
          <a:noFill/>
        </p:spPr>
        <p:txBody>
          <a:bodyPr wrap="square" rtlCol="0">
            <a:spAutoFit/>
          </a:bodyPr>
          <a:lstStyle/>
          <a:p>
            <a:r>
              <a:rPr lang="en-US" sz="6600" dirty="0">
                <a:ln>
                  <a:solidFill>
                    <a:schemeClr val="tx1">
                      <a:lumMod val="50000"/>
                      <a:lumOff val="50000"/>
                    </a:schemeClr>
                  </a:solidFill>
                </a:ln>
                <a:solidFill>
                  <a:schemeClr val="bg1"/>
                </a:solidFill>
                <a:latin typeface="Britannic Bold" panose="020B0903060703020204" pitchFamily="34" charset="0"/>
              </a:rPr>
              <a:t>Motivation Behind Discipline</a:t>
            </a:r>
          </a:p>
        </p:txBody>
      </p:sp>
      <p:sp>
        <p:nvSpPr>
          <p:cNvPr id="4" name="Rectangle 3">
            <a:extLst>
              <a:ext uri="{FF2B5EF4-FFF2-40B4-BE49-F238E27FC236}">
                <a16:creationId xmlns:a16="http://schemas.microsoft.com/office/drawing/2014/main" id="{867E9520-370F-4D1C-89B9-524D0081EB00}"/>
              </a:ext>
            </a:extLst>
          </p:cNvPr>
          <p:cNvSpPr/>
          <p:nvPr/>
        </p:nvSpPr>
        <p:spPr>
          <a:xfrm>
            <a:off x="0" y="1115662"/>
            <a:ext cx="12143902" cy="5909310"/>
          </a:xfrm>
          <a:prstGeom prst="rect">
            <a:avLst/>
          </a:prstGeom>
        </p:spPr>
        <p:txBody>
          <a:bodyPr wrap="square">
            <a:spAutoFit/>
          </a:bodyPr>
          <a:lstStyle/>
          <a:p>
            <a:pPr algn="ctr"/>
            <a:r>
              <a:rPr lang="en-US" sz="5400" u="sng" dirty="0">
                <a:latin typeface="Britannic Bold" panose="020B0903060703020204" pitchFamily="34" charset="0"/>
              </a:rPr>
              <a:t>To Save Them</a:t>
            </a:r>
            <a:r>
              <a:rPr lang="en-US" sz="5400" dirty="0">
                <a:latin typeface="Britannic Bold" panose="020B0903060703020204" pitchFamily="34" charset="0"/>
              </a:rPr>
              <a:t>: “When we discipline our children, we are not merely trying to produce model subjects. We are trying to save them, by God’s grace, from themselves. The foolishness that is so deeply planted there must be rooted out.”  </a:t>
            </a:r>
            <a:r>
              <a:rPr lang="en-US" sz="3600" dirty="0">
                <a:latin typeface="Britannic Bold" panose="020B0903060703020204" pitchFamily="34" charset="0"/>
              </a:rPr>
              <a:t>Emily </a:t>
            </a:r>
            <a:r>
              <a:rPr lang="en-US" sz="3600" dirty="0" err="1">
                <a:latin typeface="Britannic Bold" panose="020B0903060703020204" pitchFamily="34" charset="0"/>
              </a:rPr>
              <a:t>Schuch</a:t>
            </a:r>
            <a:r>
              <a:rPr lang="en-US" sz="3600" dirty="0">
                <a:latin typeface="Britannic Bold" panose="020B0903060703020204" pitchFamily="34" charset="0"/>
              </a:rPr>
              <a:t>: How to Quietly Hate your Children.</a:t>
            </a:r>
            <a:endParaRPr lang="en-US" sz="5400" dirty="0">
              <a:latin typeface="Britannic Bold" panose="020B0903060703020204" pitchFamily="34" charset="0"/>
            </a:endParaRPr>
          </a:p>
        </p:txBody>
      </p:sp>
    </p:spTree>
    <p:extLst>
      <p:ext uri="{BB962C8B-B14F-4D97-AF65-F5344CB8AC3E}">
        <p14:creationId xmlns:p14="http://schemas.microsoft.com/office/powerpoint/2010/main" val="36791012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F19F6A3-4310-4F03-BEC6-A14A9EDEF7C7}"/>
              </a:ext>
            </a:extLst>
          </p:cNvPr>
          <p:cNvSpPr txBox="1"/>
          <p:nvPr/>
        </p:nvSpPr>
        <p:spPr>
          <a:xfrm>
            <a:off x="48098" y="-84667"/>
            <a:ext cx="12095804" cy="1107996"/>
          </a:xfrm>
          <a:prstGeom prst="rect">
            <a:avLst/>
          </a:prstGeom>
          <a:noFill/>
        </p:spPr>
        <p:txBody>
          <a:bodyPr wrap="square" rtlCol="0">
            <a:spAutoFit/>
          </a:bodyPr>
          <a:lstStyle/>
          <a:p>
            <a:r>
              <a:rPr lang="en-US" sz="6600" dirty="0">
                <a:ln>
                  <a:solidFill>
                    <a:schemeClr val="tx1">
                      <a:lumMod val="50000"/>
                      <a:lumOff val="50000"/>
                    </a:schemeClr>
                  </a:solidFill>
                </a:ln>
                <a:solidFill>
                  <a:schemeClr val="bg1"/>
                </a:solidFill>
                <a:latin typeface="Britannic Bold" panose="020B0903060703020204" pitchFamily="34" charset="0"/>
              </a:rPr>
              <a:t>3 Ways God Disciplines</a:t>
            </a:r>
          </a:p>
        </p:txBody>
      </p:sp>
      <p:sp>
        <p:nvSpPr>
          <p:cNvPr id="3" name="TextBox 2">
            <a:extLst>
              <a:ext uri="{FF2B5EF4-FFF2-40B4-BE49-F238E27FC236}">
                <a16:creationId xmlns:a16="http://schemas.microsoft.com/office/drawing/2014/main" id="{923A2D2D-F08C-4D1A-95D4-423DC2437561}"/>
              </a:ext>
            </a:extLst>
          </p:cNvPr>
          <p:cNvSpPr txBox="1"/>
          <p:nvPr/>
        </p:nvSpPr>
        <p:spPr>
          <a:xfrm>
            <a:off x="175097" y="1077920"/>
            <a:ext cx="12095805" cy="1107996"/>
          </a:xfrm>
          <a:prstGeom prst="rect">
            <a:avLst/>
          </a:prstGeom>
          <a:noFill/>
        </p:spPr>
        <p:txBody>
          <a:bodyPr wrap="square" rtlCol="0">
            <a:spAutoFit/>
          </a:bodyPr>
          <a:lstStyle/>
          <a:p>
            <a:r>
              <a:rPr lang="en-US" sz="6600" dirty="0">
                <a:solidFill>
                  <a:schemeClr val="tx1">
                    <a:lumMod val="95000"/>
                    <a:lumOff val="5000"/>
                  </a:schemeClr>
                </a:solidFill>
                <a:latin typeface="Britannic Bold" panose="020B0903060703020204" pitchFamily="34" charset="0"/>
                <a:cs typeface="Angsana New" panose="020B0502040204020203" pitchFamily="18" charset="-34"/>
              </a:rPr>
              <a:t>1. Consequences to Disobeying</a:t>
            </a:r>
          </a:p>
        </p:txBody>
      </p:sp>
      <p:sp>
        <p:nvSpPr>
          <p:cNvPr id="5" name="TextBox 4">
            <a:extLst>
              <a:ext uri="{FF2B5EF4-FFF2-40B4-BE49-F238E27FC236}">
                <a16:creationId xmlns:a16="http://schemas.microsoft.com/office/drawing/2014/main" id="{4BF48CDC-0AF6-4601-BB80-20DBAA83DB68}"/>
              </a:ext>
            </a:extLst>
          </p:cNvPr>
          <p:cNvSpPr txBox="1"/>
          <p:nvPr/>
        </p:nvSpPr>
        <p:spPr>
          <a:xfrm>
            <a:off x="175097" y="2794505"/>
            <a:ext cx="11531600" cy="1107996"/>
          </a:xfrm>
          <a:prstGeom prst="rect">
            <a:avLst/>
          </a:prstGeom>
          <a:noFill/>
        </p:spPr>
        <p:txBody>
          <a:bodyPr wrap="square" rtlCol="0">
            <a:spAutoFit/>
          </a:bodyPr>
          <a:lstStyle/>
          <a:p>
            <a:pPr lvl="0"/>
            <a:r>
              <a:rPr lang="en-US" sz="6600" dirty="0">
                <a:solidFill>
                  <a:prstClr val="black">
                    <a:lumMod val="95000"/>
                    <a:lumOff val="5000"/>
                  </a:prstClr>
                </a:solidFill>
                <a:latin typeface="Britannic Bold" panose="020B0903060703020204" pitchFamily="34" charset="0"/>
                <a:cs typeface="Angsana New" panose="020B0502040204020203" pitchFamily="18" charset="-34"/>
              </a:rPr>
              <a:t>2. Loss of Privilege</a:t>
            </a:r>
          </a:p>
        </p:txBody>
      </p:sp>
      <p:sp>
        <p:nvSpPr>
          <p:cNvPr id="6" name="TextBox 5">
            <a:extLst>
              <a:ext uri="{FF2B5EF4-FFF2-40B4-BE49-F238E27FC236}">
                <a16:creationId xmlns:a16="http://schemas.microsoft.com/office/drawing/2014/main" id="{5B8F8DD4-A9B8-4334-B269-8A3D29754A51}"/>
              </a:ext>
            </a:extLst>
          </p:cNvPr>
          <p:cNvSpPr txBox="1"/>
          <p:nvPr/>
        </p:nvSpPr>
        <p:spPr>
          <a:xfrm>
            <a:off x="175098" y="4531479"/>
            <a:ext cx="11841804" cy="2123658"/>
          </a:xfrm>
          <a:prstGeom prst="rect">
            <a:avLst/>
          </a:prstGeom>
          <a:noFill/>
        </p:spPr>
        <p:txBody>
          <a:bodyPr wrap="square" rtlCol="0">
            <a:spAutoFit/>
          </a:bodyPr>
          <a:lstStyle/>
          <a:p>
            <a:pPr lvl="0"/>
            <a:r>
              <a:rPr lang="en-US" sz="6600" dirty="0">
                <a:solidFill>
                  <a:prstClr val="black">
                    <a:lumMod val="95000"/>
                    <a:lumOff val="5000"/>
                  </a:prstClr>
                </a:solidFill>
                <a:latin typeface="Britannic Bold" panose="020B0903060703020204" pitchFamily="34" charset="0"/>
                <a:cs typeface="Angsana New" panose="020B0502040204020203" pitchFamily="18" charset="-34"/>
              </a:rPr>
              <a:t>3. Punishment &amp; Communication (Reproof)</a:t>
            </a:r>
          </a:p>
        </p:txBody>
      </p:sp>
    </p:spTree>
    <p:extLst>
      <p:ext uri="{BB962C8B-B14F-4D97-AF65-F5344CB8AC3E}">
        <p14:creationId xmlns:p14="http://schemas.microsoft.com/office/powerpoint/2010/main" val="2182580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B107B43-C3FB-4A96-8AB3-D9E05702C8C6}"/>
              </a:ext>
            </a:extLst>
          </p:cNvPr>
          <p:cNvSpPr txBox="1"/>
          <p:nvPr/>
        </p:nvSpPr>
        <p:spPr>
          <a:xfrm>
            <a:off x="228600" y="201960"/>
            <a:ext cx="11963400" cy="6986528"/>
          </a:xfrm>
          <a:prstGeom prst="rect">
            <a:avLst/>
          </a:prstGeom>
          <a:noFill/>
        </p:spPr>
        <p:txBody>
          <a:bodyPr wrap="square" rtlCol="0">
            <a:spAutoFit/>
          </a:bodyPr>
          <a:lstStyle/>
          <a:p>
            <a:r>
              <a:rPr lang="en-US" sz="3200" dirty="0">
                <a:latin typeface="Britannic Bold" panose="020B0903060703020204" pitchFamily="34" charset="0"/>
              </a:rPr>
              <a:t>1.Proverbs 3:11-12 “My (child), do not reject the discipline of the Lord, Or loathe His reproof, For whom the Lord loves He reproves, Even as a father corrects the son in whom he delights.”</a:t>
            </a:r>
          </a:p>
          <a:p>
            <a:r>
              <a:rPr lang="en-US" sz="3200" dirty="0">
                <a:latin typeface="Britannic Bold" panose="020B0903060703020204" pitchFamily="34" charset="0"/>
              </a:rPr>
              <a:t>2. Psalm 94:12 – “Joyful are those you discipline, Lord, those you teach with your instructions.”</a:t>
            </a:r>
          </a:p>
          <a:p>
            <a:r>
              <a:rPr lang="en-US" sz="3200" dirty="0">
                <a:latin typeface="Britannic Bold" panose="020B0903060703020204" pitchFamily="34" charset="0"/>
              </a:rPr>
              <a:t>3. Proverbs 12:1 – To learn, you must love discipline; it is stupid to hate correction.</a:t>
            </a:r>
          </a:p>
          <a:p>
            <a:r>
              <a:rPr lang="en-US" sz="3200" dirty="0">
                <a:latin typeface="Britannic Bold" panose="020B0903060703020204" pitchFamily="34" charset="0"/>
              </a:rPr>
              <a:t>4. Proverbs 29: 15 – “The rod &amp; reproof give wisdom, but a child left to himself brings shame to his mother.” </a:t>
            </a:r>
          </a:p>
          <a:p>
            <a:r>
              <a:rPr lang="en-US" sz="3200" dirty="0">
                <a:latin typeface="Britannic Bold" panose="020B0903060703020204" pitchFamily="34" charset="0"/>
              </a:rPr>
              <a:t>5. Proverbs 23:13-14” – “Do not hold back discipline from the child, Although you strike him with the rod, he will not die. You shall strike him with the rod. And rescue his soul from </a:t>
            </a:r>
            <a:r>
              <a:rPr lang="en-US" sz="3200" dirty="0" err="1">
                <a:latin typeface="Britannic Bold" panose="020B0903060703020204" pitchFamily="34" charset="0"/>
              </a:rPr>
              <a:t>Sheol</a:t>
            </a:r>
            <a:r>
              <a:rPr lang="en-US" sz="3200" dirty="0">
                <a:latin typeface="Britannic Bold" panose="020B0903060703020204" pitchFamily="34" charset="0"/>
              </a:rPr>
              <a:t>.”</a:t>
            </a:r>
          </a:p>
          <a:p>
            <a:endParaRPr lang="en-US" sz="3200" dirty="0">
              <a:latin typeface="Britannic Bold" panose="020B0903060703020204" pitchFamily="34" charset="0"/>
            </a:endParaRPr>
          </a:p>
        </p:txBody>
      </p:sp>
    </p:spTree>
    <p:extLst>
      <p:ext uri="{BB962C8B-B14F-4D97-AF65-F5344CB8AC3E}">
        <p14:creationId xmlns:p14="http://schemas.microsoft.com/office/powerpoint/2010/main" val="42667572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B107B43-C3FB-4A96-8AB3-D9E05702C8C6}"/>
              </a:ext>
            </a:extLst>
          </p:cNvPr>
          <p:cNvSpPr txBox="1"/>
          <p:nvPr/>
        </p:nvSpPr>
        <p:spPr>
          <a:xfrm>
            <a:off x="0" y="1082493"/>
            <a:ext cx="12192000" cy="5632311"/>
          </a:xfrm>
          <a:prstGeom prst="rect">
            <a:avLst/>
          </a:prstGeom>
          <a:noFill/>
        </p:spPr>
        <p:txBody>
          <a:bodyPr wrap="square" rtlCol="0">
            <a:spAutoFit/>
          </a:bodyPr>
          <a:lstStyle/>
          <a:p>
            <a:pPr algn="ctr"/>
            <a:r>
              <a:rPr lang="en-US" sz="3600" dirty="0">
                <a:latin typeface="Britannic Bold" panose="020B0903060703020204" pitchFamily="34" charset="0"/>
              </a:rPr>
              <a:t>When you consistently disci­pline your child and do it with the right attitude — compassionately, under control, with consistent boundaries and consequences, and focused on the child's best outcome — you are expressing love exactly as God sometimes expresses His love. It may seem uncom­fortable both to you and your child at the time, but in the long run, it's the most selfless, compassionate thing you can do to set your child up for happiness in life and fruitfulness in God's Kingdom.” – Ingram (What the Bible says about Discipline: Focus on the Family).</a:t>
            </a:r>
          </a:p>
        </p:txBody>
      </p:sp>
      <p:sp>
        <p:nvSpPr>
          <p:cNvPr id="2" name="TextBox 1">
            <a:extLst>
              <a:ext uri="{FF2B5EF4-FFF2-40B4-BE49-F238E27FC236}">
                <a16:creationId xmlns:a16="http://schemas.microsoft.com/office/drawing/2014/main" id="{9FE6D561-D10F-4BE7-8AC0-D36F91A41987}"/>
              </a:ext>
            </a:extLst>
          </p:cNvPr>
          <p:cNvSpPr txBox="1"/>
          <p:nvPr/>
        </p:nvSpPr>
        <p:spPr>
          <a:xfrm>
            <a:off x="3200400" y="143196"/>
            <a:ext cx="5080001" cy="1107996"/>
          </a:xfrm>
          <a:prstGeom prst="rect">
            <a:avLst/>
          </a:prstGeom>
          <a:noFill/>
        </p:spPr>
        <p:txBody>
          <a:bodyPr wrap="square" rtlCol="0">
            <a:spAutoFit/>
          </a:bodyPr>
          <a:lstStyle/>
          <a:p>
            <a:pPr lvl="0"/>
            <a:r>
              <a:rPr lang="en-US" sz="6600" dirty="0">
                <a:ln>
                  <a:solidFill>
                    <a:schemeClr val="tx1">
                      <a:lumMod val="50000"/>
                      <a:lumOff val="50000"/>
                    </a:schemeClr>
                  </a:solidFill>
                </a:ln>
                <a:solidFill>
                  <a:schemeClr val="bg1"/>
                </a:solidFill>
                <a:latin typeface="Britannic Bold" panose="020B0903060703020204" pitchFamily="34" charset="0"/>
              </a:rPr>
              <a:t>DISCIPLINE</a:t>
            </a:r>
          </a:p>
        </p:txBody>
      </p:sp>
    </p:spTree>
    <p:extLst>
      <p:ext uri="{BB962C8B-B14F-4D97-AF65-F5344CB8AC3E}">
        <p14:creationId xmlns:p14="http://schemas.microsoft.com/office/powerpoint/2010/main" val="13498139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F19F6A3-4310-4F03-BEC6-A14A9EDEF7C7}"/>
              </a:ext>
            </a:extLst>
          </p:cNvPr>
          <p:cNvSpPr txBox="1"/>
          <p:nvPr/>
        </p:nvSpPr>
        <p:spPr>
          <a:xfrm>
            <a:off x="48098" y="-84667"/>
            <a:ext cx="12095804" cy="1107996"/>
          </a:xfrm>
          <a:prstGeom prst="rect">
            <a:avLst/>
          </a:prstGeom>
          <a:noFill/>
        </p:spPr>
        <p:txBody>
          <a:bodyPr wrap="square" rtlCol="0">
            <a:spAutoFit/>
          </a:bodyPr>
          <a:lstStyle/>
          <a:p>
            <a:r>
              <a:rPr lang="en-US" sz="6600" dirty="0">
                <a:ln>
                  <a:solidFill>
                    <a:schemeClr val="tx1">
                      <a:lumMod val="50000"/>
                      <a:lumOff val="50000"/>
                    </a:schemeClr>
                  </a:solidFill>
                </a:ln>
                <a:solidFill>
                  <a:schemeClr val="bg1"/>
                </a:solidFill>
                <a:latin typeface="Britannic Bold" panose="020B0903060703020204" pitchFamily="34" charset="0"/>
              </a:rPr>
              <a:t>3 Ways Discipline Occurs</a:t>
            </a:r>
          </a:p>
        </p:txBody>
      </p:sp>
      <p:sp>
        <p:nvSpPr>
          <p:cNvPr id="3" name="TextBox 2">
            <a:extLst>
              <a:ext uri="{FF2B5EF4-FFF2-40B4-BE49-F238E27FC236}">
                <a16:creationId xmlns:a16="http://schemas.microsoft.com/office/drawing/2014/main" id="{923A2D2D-F08C-4D1A-95D4-423DC2437561}"/>
              </a:ext>
            </a:extLst>
          </p:cNvPr>
          <p:cNvSpPr txBox="1"/>
          <p:nvPr/>
        </p:nvSpPr>
        <p:spPr>
          <a:xfrm>
            <a:off x="96195" y="911367"/>
            <a:ext cx="12095805" cy="1107996"/>
          </a:xfrm>
          <a:prstGeom prst="rect">
            <a:avLst/>
          </a:prstGeom>
          <a:noFill/>
        </p:spPr>
        <p:txBody>
          <a:bodyPr wrap="square" rtlCol="0">
            <a:spAutoFit/>
          </a:bodyPr>
          <a:lstStyle/>
          <a:p>
            <a:r>
              <a:rPr lang="en-US" sz="6600" dirty="0">
                <a:solidFill>
                  <a:schemeClr val="tx1">
                    <a:lumMod val="95000"/>
                    <a:lumOff val="5000"/>
                  </a:schemeClr>
                </a:solidFill>
                <a:latin typeface="Britannic Bold" panose="020B0903060703020204" pitchFamily="34" charset="0"/>
                <a:cs typeface="Angsana New" panose="020B0502040204020203" pitchFamily="18" charset="-34"/>
              </a:rPr>
              <a:t>1. Consequences to Disobeying</a:t>
            </a:r>
          </a:p>
        </p:txBody>
      </p:sp>
      <p:sp>
        <p:nvSpPr>
          <p:cNvPr id="5" name="TextBox 4">
            <a:extLst>
              <a:ext uri="{FF2B5EF4-FFF2-40B4-BE49-F238E27FC236}">
                <a16:creationId xmlns:a16="http://schemas.microsoft.com/office/drawing/2014/main" id="{4BF48CDC-0AF6-4601-BB80-20DBAA83DB68}"/>
              </a:ext>
            </a:extLst>
          </p:cNvPr>
          <p:cNvSpPr txBox="1"/>
          <p:nvPr/>
        </p:nvSpPr>
        <p:spPr>
          <a:xfrm>
            <a:off x="96195" y="1912792"/>
            <a:ext cx="11531600" cy="2123658"/>
          </a:xfrm>
          <a:prstGeom prst="rect">
            <a:avLst/>
          </a:prstGeom>
          <a:noFill/>
        </p:spPr>
        <p:txBody>
          <a:bodyPr wrap="square" rtlCol="0">
            <a:spAutoFit/>
          </a:bodyPr>
          <a:lstStyle/>
          <a:p>
            <a:pPr lvl="0"/>
            <a:r>
              <a:rPr lang="en-US" sz="6600" dirty="0">
                <a:solidFill>
                  <a:prstClr val="black">
                    <a:lumMod val="95000"/>
                    <a:lumOff val="5000"/>
                  </a:prstClr>
                </a:solidFill>
                <a:latin typeface="Britannic Bold" panose="020B0903060703020204" pitchFamily="34" charset="0"/>
                <a:cs typeface="Angsana New" panose="020B0502040204020203" pitchFamily="18" charset="-34"/>
              </a:rPr>
              <a:t>2. Loss of Privilege</a:t>
            </a:r>
          </a:p>
          <a:p>
            <a:pPr lvl="0"/>
            <a:r>
              <a:rPr lang="en-US" sz="6600" dirty="0">
                <a:solidFill>
                  <a:prstClr val="black">
                    <a:lumMod val="95000"/>
                    <a:lumOff val="5000"/>
                  </a:prstClr>
                </a:solidFill>
                <a:latin typeface="Britannic Bold" panose="020B0903060703020204" pitchFamily="34" charset="0"/>
                <a:cs typeface="Angsana New" panose="020B0502040204020203" pitchFamily="18" charset="-34"/>
              </a:rPr>
              <a:t>		- Time Outs</a:t>
            </a:r>
          </a:p>
        </p:txBody>
      </p:sp>
      <p:sp>
        <p:nvSpPr>
          <p:cNvPr id="6" name="TextBox 5">
            <a:extLst>
              <a:ext uri="{FF2B5EF4-FFF2-40B4-BE49-F238E27FC236}">
                <a16:creationId xmlns:a16="http://schemas.microsoft.com/office/drawing/2014/main" id="{5B8F8DD4-A9B8-4334-B269-8A3D29754A51}"/>
              </a:ext>
            </a:extLst>
          </p:cNvPr>
          <p:cNvSpPr txBox="1"/>
          <p:nvPr/>
        </p:nvSpPr>
        <p:spPr>
          <a:xfrm>
            <a:off x="96195" y="3845891"/>
            <a:ext cx="11841804" cy="2954655"/>
          </a:xfrm>
          <a:prstGeom prst="rect">
            <a:avLst/>
          </a:prstGeom>
          <a:noFill/>
        </p:spPr>
        <p:txBody>
          <a:bodyPr wrap="square" rtlCol="0">
            <a:spAutoFit/>
          </a:bodyPr>
          <a:lstStyle/>
          <a:p>
            <a:pPr lvl="0"/>
            <a:r>
              <a:rPr lang="en-US" sz="6600" dirty="0">
                <a:solidFill>
                  <a:prstClr val="black">
                    <a:lumMod val="95000"/>
                    <a:lumOff val="5000"/>
                  </a:prstClr>
                </a:solidFill>
                <a:latin typeface="Britannic Bold" panose="020B0903060703020204" pitchFamily="34" charset="0"/>
                <a:cs typeface="Angsana New" panose="020B0502040204020203" pitchFamily="18" charset="-34"/>
              </a:rPr>
              <a:t>3. Punishment (Rod) &amp; Communication (Reproof)</a:t>
            </a:r>
          </a:p>
          <a:p>
            <a:pPr lvl="0" algn="ctr"/>
            <a:r>
              <a:rPr lang="en-US" sz="4800" dirty="0"/>
              <a:t>(Proverbs 13:24, 22:15, 23:14, 29:15)</a:t>
            </a:r>
            <a:endParaRPr lang="en-US" sz="19900" dirty="0">
              <a:solidFill>
                <a:prstClr val="black">
                  <a:lumMod val="95000"/>
                  <a:lumOff val="5000"/>
                </a:prstClr>
              </a:solidFill>
              <a:latin typeface="Britannic Bold" panose="020B0903060703020204" pitchFamily="34" charset="0"/>
              <a:cs typeface="Angsana New" panose="020B0502040204020203" pitchFamily="18" charset="-34"/>
            </a:endParaRPr>
          </a:p>
        </p:txBody>
      </p:sp>
    </p:spTree>
    <p:extLst>
      <p:ext uri="{BB962C8B-B14F-4D97-AF65-F5344CB8AC3E}">
        <p14:creationId xmlns:p14="http://schemas.microsoft.com/office/powerpoint/2010/main" val="256571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F19F6A3-4310-4F03-BEC6-A14A9EDEF7C7}"/>
              </a:ext>
            </a:extLst>
          </p:cNvPr>
          <p:cNvSpPr txBox="1"/>
          <p:nvPr/>
        </p:nvSpPr>
        <p:spPr>
          <a:xfrm>
            <a:off x="48098" y="-84667"/>
            <a:ext cx="12095804" cy="1107996"/>
          </a:xfrm>
          <a:prstGeom prst="rect">
            <a:avLst/>
          </a:prstGeom>
          <a:noFill/>
        </p:spPr>
        <p:txBody>
          <a:bodyPr wrap="square" rtlCol="0">
            <a:spAutoFit/>
          </a:bodyPr>
          <a:lstStyle/>
          <a:p>
            <a:r>
              <a:rPr lang="en-US" sz="6600" dirty="0">
                <a:ln>
                  <a:solidFill>
                    <a:schemeClr val="tx1">
                      <a:lumMod val="50000"/>
                      <a:lumOff val="50000"/>
                    </a:schemeClr>
                  </a:solidFill>
                </a:ln>
                <a:solidFill>
                  <a:schemeClr val="bg1"/>
                </a:solidFill>
                <a:latin typeface="Britannic Bold" panose="020B0903060703020204" pitchFamily="34" charset="0"/>
              </a:rPr>
              <a:t>4 TYPES OF PARENTS</a:t>
            </a:r>
          </a:p>
        </p:txBody>
      </p:sp>
      <p:pic>
        <p:nvPicPr>
          <p:cNvPr id="4" name="Picture 3" descr="A close up of a map&#10;&#10;Description automatically generated">
            <a:extLst>
              <a:ext uri="{FF2B5EF4-FFF2-40B4-BE49-F238E27FC236}">
                <a16:creationId xmlns:a16="http://schemas.microsoft.com/office/drawing/2014/main" id="{091E9890-B291-4EB7-82F5-2A77FBA4360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5783" y="1115662"/>
            <a:ext cx="10240434" cy="5747182"/>
          </a:xfrm>
          <a:prstGeom prst="rect">
            <a:avLst/>
          </a:prstGeom>
        </p:spPr>
      </p:pic>
    </p:spTree>
    <p:extLst>
      <p:ext uri="{BB962C8B-B14F-4D97-AF65-F5344CB8AC3E}">
        <p14:creationId xmlns:p14="http://schemas.microsoft.com/office/powerpoint/2010/main" val="17122698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F19F6A3-4310-4F03-BEC6-A14A9EDEF7C7}"/>
              </a:ext>
            </a:extLst>
          </p:cNvPr>
          <p:cNvSpPr txBox="1"/>
          <p:nvPr/>
        </p:nvSpPr>
        <p:spPr>
          <a:xfrm>
            <a:off x="0" y="0"/>
            <a:ext cx="12042843" cy="1107996"/>
          </a:xfrm>
          <a:prstGeom prst="rect">
            <a:avLst/>
          </a:prstGeom>
          <a:noFill/>
        </p:spPr>
        <p:txBody>
          <a:bodyPr wrap="square" rtlCol="0">
            <a:spAutoFit/>
          </a:bodyPr>
          <a:lstStyle/>
          <a:p>
            <a:r>
              <a:rPr lang="en-US" sz="6600" dirty="0">
                <a:ln>
                  <a:solidFill>
                    <a:schemeClr val="tx1">
                      <a:lumMod val="50000"/>
                      <a:lumOff val="50000"/>
                    </a:schemeClr>
                  </a:solidFill>
                </a:ln>
                <a:solidFill>
                  <a:schemeClr val="bg1"/>
                </a:solidFill>
                <a:latin typeface="Britannic Bold" panose="020B0903060703020204" pitchFamily="34" charset="0"/>
              </a:rPr>
              <a:t>It is a Process</a:t>
            </a:r>
          </a:p>
        </p:txBody>
      </p:sp>
      <p:sp>
        <p:nvSpPr>
          <p:cNvPr id="4" name="TextBox 3">
            <a:extLst>
              <a:ext uri="{FF2B5EF4-FFF2-40B4-BE49-F238E27FC236}">
                <a16:creationId xmlns:a16="http://schemas.microsoft.com/office/drawing/2014/main" id="{B6E3A327-19EA-418A-AB2B-112A7B0CC904}"/>
              </a:ext>
            </a:extLst>
          </p:cNvPr>
          <p:cNvSpPr txBox="1"/>
          <p:nvPr/>
        </p:nvSpPr>
        <p:spPr>
          <a:xfrm>
            <a:off x="84224" y="1391278"/>
            <a:ext cx="11893686" cy="5509200"/>
          </a:xfrm>
          <a:prstGeom prst="rect">
            <a:avLst/>
          </a:prstGeom>
          <a:noFill/>
        </p:spPr>
        <p:txBody>
          <a:bodyPr wrap="square" rtlCol="0">
            <a:spAutoFit/>
          </a:bodyPr>
          <a:lstStyle/>
          <a:p>
            <a:pPr lvl="0"/>
            <a:r>
              <a:rPr lang="en-US" sz="4400" dirty="0">
                <a:solidFill>
                  <a:prstClr val="black">
                    <a:lumMod val="95000"/>
                    <a:lumOff val="5000"/>
                  </a:prstClr>
                </a:solidFill>
                <a:latin typeface="Britannic Bold" panose="020B0903060703020204" pitchFamily="34" charset="0"/>
                <a:cs typeface="Angsana New" panose="020B0502040204020203" pitchFamily="18" charset="-34"/>
              </a:rPr>
              <a:t>The problem and the struggle is that discipline is hard work and it is slow work. It is painful for them, and it is painful for us. Sometimes, it can be incredibly wearying. After disciplining for the same thing again and again, we might wonder, Is this producing anything? Are we getting anywhere? Will he ever learn?</a:t>
            </a:r>
            <a:endParaRPr lang="en-US" sz="3200" dirty="0">
              <a:solidFill>
                <a:prstClr val="black">
                  <a:lumMod val="95000"/>
                  <a:lumOff val="5000"/>
                </a:prstClr>
              </a:solidFill>
              <a:latin typeface="Britannic Bold" panose="020B0903060703020204" pitchFamily="34" charset="0"/>
              <a:cs typeface="Angsana New" panose="020B0502040204020203" pitchFamily="18" charset="-34"/>
            </a:endParaRPr>
          </a:p>
          <a:p>
            <a:pPr lvl="0"/>
            <a:endParaRPr lang="en-US" sz="4000" dirty="0">
              <a:solidFill>
                <a:prstClr val="black">
                  <a:lumMod val="95000"/>
                  <a:lumOff val="5000"/>
                </a:prstClr>
              </a:solidFill>
              <a:latin typeface="Britannic Bold" panose="020B0903060703020204" pitchFamily="34" charset="0"/>
              <a:cs typeface="Angsana New" panose="020B0502040204020203" pitchFamily="18" charset="-34"/>
            </a:endParaRPr>
          </a:p>
        </p:txBody>
      </p:sp>
    </p:spTree>
    <p:extLst>
      <p:ext uri="{BB962C8B-B14F-4D97-AF65-F5344CB8AC3E}">
        <p14:creationId xmlns:p14="http://schemas.microsoft.com/office/powerpoint/2010/main" val="21946858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F19F6A3-4310-4F03-BEC6-A14A9EDEF7C7}"/>
              </a:ext>
            </a:extLst>
          </p:cNvPr>
          <p:cNvSpPr txBox="1"/>
          <p:nvPr/>
        </p:nvSpPr>
        <p:spPr>
          <a:xfrm>
            <a:off x="0" y="0"/>
            <a:ext cx="12042843" cy="1107996"/>
          </a:xfrm>
          <a:prstGeom prst="rect">
            <a:avLst/>
          </a:prstGeom>
          <a:noFill/>
        </p:spPr>
        <p:txBody>
          <a:bodyPr wrap="square" rtlCol="0">
            <a:spAutoFit/>
          </a:bodyPr>
          <a:lstStyle/>
          <a:p>
            <a:r>
              <a:rPr lang="en-US" sz="6600" dirty="0">
                <a:ln>
                  <a:solidFill>
                    <a:schemeClr val="tx1">
                      <a:lumMod val="50000"/>
                      <a:lumOff val="50000"/>
                    </a:schemeClr>
                  </a:solidFill>
                </a:ln>
                <a:solidFill>
                  <a:schemeClr val="bg1"/>
                </a:solidFill>
                <a:latin typeface="Britannic Bold" panose="020B0903060703020204" pitchFamily="34" charset="0"/>
              </a:rPr>
              <a:t>It is a Process</a:t>
            </a:r>
          </a:p>
        </p:txBody>
      </p:sp>
      <p:sp>
        <p:nvSpPr>
          <p:cNvPr id="4" name="TextBox 3">
            <a:extLst>
              <a:ext uri="{FF2B5EF4-FFF2-40B4-BE49-F238E27FC236}">
                <a16:creationId xmlns:a16="http://schemas.microsoft.com/office/drawing/2014/main" id="{B6E3A327-19EA-418A-AB2B-112A7B0CC904}"/>
              </a:ext>
            </a:extLst>
          </p:cNvPr>
          <p:cNvSpPr txBox="1"/>
          <p:nvPr/>
        </p:nvSpPr>
        <p:spPr>
          <a:xfrm>
            <a:off x="469229" y="1118555"/>
            <a:ext cx="11758521" cy="5509200"/>
          </a:xfrm>
          <a:prstGeom prst="rect">
            <a:avLst/>
          </a:prstGeom>
          <a:noFill/>
        </p:spPr>
        <p:txBody>
          <a:bodyPr wrap="square" rtlCol="0">
            <a:spAutoFit/>
          </a:bodyPr>
          <a:lstStyle/>
          <a:p>
            <a:pPr lvl="0"/>
            <a:r>
              <a:rPr lang="en-US" sz="4400" dirty="0">
                <a:solidFill>
                  <a:prstClr val="black">
                    <a:lumMod val="95000"/>
                    <a:lumOff val="5000"/>
                  </a:prstClr>
                </a:solidFill>
                <a:latin typeface="Britannic Bold" panose="020B0903060703020204" pitchFamily="34" charset="0"/>
                <a:cs typeface="Angsana New" panose="020B0502040204020203" pitchFamily="18" charset="-34"/>
              </a:rPr>
              <a:t>“No matter how fruitless our efforts as parents seem at present, there is a harvest coming.” </a:t>
            </a:r>
          </a:p>
          <a:p>
            <a:pPr lvl="0"/>
            <a:r>
              <a:rPr lang="en-US" sz="4400" dirty="0">
                <a:solidFill>
                  <a:prstClr val="black">
                    <a:lumMod val="95000"/>
                    <a:lumOff val="5000"/>
                  </a:prstClr>
                </a:solidFill>
                <a:latin typeface="Britannic Bold" panose="020B0903060703020204" pitchFamily="34" charset="0"/>
                <a:cs typeface="Angsana New" panose="020B0502040204020203" pitchFamily="18" charset="-34"/>
              </a:rPr>
              <a:t>So often, it can be tempting to take the easier way out, to let things go. It can make us feel like we are being more loving by being more lenient. The truth I find though is that this is usually nothing but my…</a:t>
            </a:r>
          </a:p>
        </p:txBody>
      </p:sp>
    </p:spTree>
    <p:extLst>
      <p:ext uri="{BB962C8B-B14F-4D97-AF65-F5344CB8AC3E}">
        <p14:creationId xmlns:p14="http://schemas.microsoft.com/office/powerpoint/2010/main" val="28571232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F19F6A3-4310-4F03-BEC6-A14A9EDEF7C7}"/>
              </a:ext>
            </a:extLst>
          </p:cNvPr>
          <p:cNvSpPr txBox="1"/>
          <p:nvPr/>
        </p:nvSpPr>
        <p:spPr>
          <a:xfrm>
            <a:off x="0" y="0"/>
            <a:ext cx="12042843" cy="1107996"/>
          </a:xfrm>
          <a:prstGeom prst="rect">
            <a:avLst/>
          </a:prstGeom>
          <a:noFill/>
        </p:spPr>
        <p:txBody>
          <a:bodyPr wrap="square" rtlCol="0">
            <a:spAutoFit/>
          </a:bodyPr>
          <a:lstStyle/>
          <a:p>
            <a:r>
              <a:rPr lang="en-US" sz="6600" dirty="0">
                <a:ln>
                  <a:solidFill>
                    <a:schemeClr val="tx1">
                      <a:lumMod val="50000"/>
                      <a:lumOff val="50000"/>
                    </a:schemeClr>
                  </a:solidFill>
                </a:ln>
                <a:solidFill>
                  <a:schemeClr val="bg1"/>
                </a:solidFill>
                <a:latin typeface="Britannic Bold" panose="020B0903060703020204" pitchFamily="34" charset="0"/>
              </a:rPr>
              <a:t>It is a Process</a:t>
            </a:r>
          </a:p>
        </p:txBody>
      </p:sp>
      <p:sp>
        <p:nvSpPr>
          <p:cNvPr id="4" name="TextBox 3">
            <a:extLst>
              <a:ext uri="{FF2B5EF4-FFF2-40B4-BE49-F238E27FC236}">
                <a16:creationId xmlns:a16="http://schemas.microsoft.com/office/drawing/2014/main" id="{B6E3A327-19EA-418A-AB2B-112A7B0CC904}"/>
              </a:ext>
            </a:extLst>
          </p:cNvPr>
          <p:cNvSpPr txBox="1"/>
          <p:nvPr/>
        </p:nvSpPr>
        <p:spPr>
          <a:xfrm>
            <a:off x="324853" y="1689077"/>
            <a:ext cx="11717990" cy="4832092"/>
          </a:xfrm>
          <a:prstGeom prst="rect">
            <a:avLst/>
          </a:prstGeom>
          <a:noFill/>
        </p:spPr>
        <p:txBody>
          <a:bodyPr wrap="square" rtlCol="0">
            <a:spAutoFit/>
          </a:bodyPr>
          <a:lstStyle/>
          <a:p>
            <a:pPr lvl="0"/>
            <a:r>
              <a:rPr lang="en-US" sz="4400" dirty="0">
                <a:solidFill>
                  <a:prstClr val="black">
                    <a:lumMod val="95000"/>
                    <a:lumOff val="5000"/>
                  </a:prstClr>
                </a:solidFill>
                <a:latin typeface="Britannic Bold" panose="020B0903060703020204" pitchFamily="34" charset="0"/>
                <a:cs typeface="Angsana New" panose="020B0502040204020203" pitchFamily="18" charset="-34"/>
              </a:rPr>
              <a:t>…selfishness masked as love. In the short term, it can be easier for me to forego discipline. When Proverbs 13:24 says that we must be diligent or careful to discipline, it means quite literally that we must take great care. It requires much of our time, commitment, patience, and faith.”</a:t>
            </a:r>
          </a:p>
        </p:txBody>
      </p:sp>
    </p:spTree>
    <p:extLst>
      <p:ext uri="{BB962C8B-B14F-4D97-AF65-F5344CB8AC3E}">
        <p14:creationId xmlns:p14="http://schemas.microsoft.com/office/powerpoint/2010/main" val="12579689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F19F6A3-4310-4F03-BEC6-A14A9EDEF7C7}"/>
              </a:ext>
            </a:extLst>
          </p:cNvPr>
          <p:cNvSpPr txBox="1"/>
          <p:nvPr/>
        </p:nvSpPr>
        <p:spPr>
          <a:xfrm>
            <a:off x="2455334" y="-144587"/>
            <a:ext cx="9093200" cy="1107996"/>
          </a:xfrm>
          <a:prstGeom prst="rect">
            <a:avLst/>
          </a:prstGeom>
          <a:noFill/>
        </p:spPr>
        <p:txBody>
          <a:bodyPr wrap="square" rtlCol="0">
            <a:spAutoFit/>
          </a:bodyPr>
          <a:lstStyle/>
          <a:p>
            <a:r>
              <a:rPr lang="en-US" sz="6600" dirty="0">
                <a:ln>
                  <a:solidFill>
                    <a:schemeClr val="tx1">
                      <a:lumMod val="50000"/>
                      <a:lumOff val="50000"/>
                    </a:schemeClr>
                  </a:solidFill>
                </a:ln>
                <a:solidFill>
                  <a:schemeClr val="bg1"/>
                </a:solidFill>
                <a:latin typeface="Britannic Bold" panose="020B0903060703020204" pitchFamily="34" charset="0"/>
              </a:rPr>
              <a:t>Heart of a Child</a:t>
            </a:r>
          </a:p>
        </p:txBody>
      </p:sp>
      <p:sp>
        <p:nvSpPr>
          <p:cNvPr id="3" name="TextBox 2">
            <a:extLst>
              <a:ext uri="{FF2B5EF4-FFF2-40B4-BE49-F238E27FC236}">
                <a16:creationId xmlns:a16="http://schemas.microsoft.com/office/drawing/2014/main" id="{923A2D2D-F08C-4D1A-95D4-423DC2437561}"/>
              </a:ext>
            </a:extLst>
          </p:cNvPr>
          <p:cNvSpPr txBox="1"/>
          <p:nvPr/>
        </p:nvSpPr>
        <p:spPr>
          <a:xfrm>
            <a:off x="175098" y="916465"/>
            <a:ext cx="11841804" cy="1754326"/>
          </a:xfrm>
          <a:prstGeom prst="rect">
            <a:avLst/>
          </a:prstGeom>
          <a:noFill/>
        </p:spPr>
        <p:txBody>
          <a:bodyPr wrap="square" rtlCol="0">
            <a:spAutoFit/>
          </a:bodyPr>
          <a:lstStyle/>
          <a:p>
            <a:pPr lvl="0"/>
            <a:r>
              <a:rPr lang="en-US" sz="5400" dirty="0">
                <a:solidFill>
                  <a:prstClr val="black">
                    <a:lumMod val="95000"/>
                    <a:lumOff val="5000"/>
                  </a:prstClr>
                </a:solidFill>
                <a:latin typeface="Britannic Bold" panose="020B0903060703020204" pitchFamily="34" charset="0"/>
                <a:cs typeface="Angsana New" panose="020B0502040204020203" pitchFamily="18" charset="-34"/>
              </a:rPr>
              <a:t>1. Brought forth in iniquity &amp; sin (Ps. 51:5)</a:t>
            </a:r>
          </a:p>
        </p:txBody>
      </p:sp>
      <p:sp>
        <p:nvSpPr>
          <p:cNvPr id="5" name="TextBox 4">
            <a:extLst>
              <a:ext uri="{FF2B5EF4-FFF2-40B4-BE49-F238E27FC236}">
                <a16:creationId xmlns:a16="http://schemas.microsoft.com/office/drawing/2014/main" id="{4BF48CDC-0AF6-4601-BB80-20DBAA83DB68}"/>
              </a:ext>
            </a:extLst>
          </p:cNvPr>
          <p:cNvSpPr txBox="1"/>
          <p:nvPr/>
        </p:nvSpPr>
        <p:spPr>
          <a:xfrm>
            <a:off x="175098" y="2594571"/>
            <a:ext cx="11531600" cy="1754326"/>
          </a:xfrm>
          <a:prstGeom prst="rect">
            <a:avLst/>
          </a:prstGeom>
          <a:noFill/>
        </p:spPr>
        <p:txBody>
          <a:bodyPr wrap="square" rtlCol="0">
            <a:spAutoFit/>
          </a:bodyPr>
          <a:lstStyle/>
          <a:p>
            <a:pPr lvl="0"/>
            <a:r>
              <a:rPr lang="en-US" sz="5400" dirty="0">
                <a:solidFill>
                  <a:prstClr val="black">
                    <a:lumMod val="95000"/>
                    <a:lumOff val="5000"/>
                  </a:prstClr>
                </a:solidFill>
                <a:latin typeface="Britannic Bold" panose="020B0903060703020204" pitchFamily="34" charset="0"/>
                <a:cs typeface="Angsana New" panose="020B0502040204020203" pitchFamily="18" charset="-34"/>
              </a:rPr>
              <a:t>2. Foolishness is </a:t>
            </a:r>
            <a:r>
              <a:rPr lang="en-US" sz="5400" u="sng" dirty="0">
                <a:solidFill>
                  <a:prstClr val="black">
                    <a:lumMod val="95000"/>
                    <a:lumOff val="5000"/>
                  </a:prstClr>
                </a:solidFill>
                <a:latin typeface="Britannic Bold" panose="020B0903060703020204" pitchFamily="34" charset="0"/>
                <a:cs typeface="Angsana New" panose="020B0502040204020203" pitchFamily="18" charset="-34"/>
              </a:rPr>
              <a:t>bound</a:t>
            </a:r>
            <a:r>
              <a:rPr lang="en-US" sz="5400" dirty="0">
                <a:solidFill>
                  <a:prstClr val="black">
                    <a:lumMod val="95000"/>
                    <a:lumOff val="5000"/>
                  </a:prstClr>
                </a:solidFill>
                <a:latin typeface="Britannic Bold" panose="020B0903060703020204" pitchFamily="34" charset="0"/>
                <a:cs typeface="Angsana New" panose="020B0502040204020203" pitchFamily="18" charset="-34"/>
              </a:rPr>
              <a:t> up in the heart of a child. (Prov. 22:15)</a:t>
            </a:r>
          </a:p>
        </p:txBody>
      </p:sp>
      <p:sp>
        <p:nvSpPr>
          <p:cNvPr id="6" name="TextBox 5">
            <a:extLst>
              <a:ext uri="{FF2B5EF4-FFF2-40B4-BE49-F238E27FC236}">
                <a16:creationId xmlns:a16="http://schemas.microsoft.com/office/drawing/2014/main" id="{5B8F8DD4-A9B8-4334-B269-8A3D29754A51}"/>
              </a:ext>
            </a:extLst>
          </p:cNvPr>
          <p:cNvSpPr txBox="1"/>
          <p:nvPr/>
        </p:nvSpPr>
        <p:spPr>
          <a:xfrm>
            <a:off x="192031" y="4209620"/>
            <a:ext cx="11841804" cy="2585323"/>
          </a:xfrm>
          <a:prstGeom prst="rect">
            <a:avLst/>
          </a:prstGeom>
          <a:noFill/>
        </p:spPr>
        <p:txBody>
          <a:bodyPr wrap="square" rtlCol="0">
            <a:spAutoFit/>
          </a:bodyPr>
          <a:lstStyle/>
          <a:p>
            <a:pPr lvl="0"/>
            <a:r>
              <a:rPr lang="en-US" sz="5400" dirty="0">
                <a:solidFill>
                  <a:prstClr val="black">
                    <a:lumMod val="95000"/>
                    <a:lumOff val="5000"/>
                  </a:prstClr>
                </a:solidFill>
                <a:latin typeface="Britannic Bold" panose="020B0903060703020204" pitchFamily="34" charset="0"/>
                <a:cs typeface="Angsana New" panose="020B0502040204020203" pitchFamily="18" charset="-34"/>
              </a:rPr>
              <a:t>3. Without the holy spirit, sinful nature pursues its own desires. (Gal 5:16-17)</a:t>
            </a:r>
          </a:p>
        </p:txBody>
      </p:sp>
    </p:spTree>
    <p:extLst>
      <p:ext uri="{BB962C8B-B14F-4D97-AF65-F5344CB8AC3E}">
        <p14:creationId xmlns:p14="http://schemas.microsoft.com/office/powerpoint/2010/main" val="18897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FB46E73-D75F-45ED-A752-B5A899D452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5868" y="26908"/>
            <a:ext cx="9720264" cy="6804184"/>
          </a:xfrm>
          <a:prstGeom prst="rect">
            <a:avLst/>
          </a:prstGeom>
        </p:spPr>
      </p:pic>
    </p:spTree>
    <p:extLst>
      <p:ext uri="{BB962C8B-B14F-4D97-AF65-F5344CB8AC3E}">
        <p14:creationId xmlns:p14="http://schemas.microsoft.com/office/powerpoint/2010/main" val="9256875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F19F6A3-4310-4F03-BEC6-A14A9EDEF7C7}"/>
              </a:ext>
            </a:extLst>
          </p:cNvPr>
          <p:cNvSpPr txBox="1"/>
          <p:nvPr/>
        </p:nvSpPr>
        <p:spPr>
          <a:xfrm>
            <a:off x="3677055" y="0"/>
            <a:ext cx="5583677" cy="1107996"/>
          </a:xfrm>
          <a:prstGeom prst="rect">
            <a:avLst/>
          </a:prstGeom>
          <a:noFill/>
        </p:spPr>
        <p:txBody>
          <a:bodyPr wrap="square" rtlCol="0">
            <a:spAutoFit/>
          </a:bodyPr>
          <a:lstStyle/>
          <a:p>
            <a:r>
              <a:rPr lang="en-US" sz="6600" dirty="0">
                <a:ln>
                  <a:solidFill>
                    <a:schemeClr val="tx1">
                      <a:lumMod val="50000"/>
                      <a:lumOff val="50000"/>
                    </a:schemeClr>
                  </a:solidFill>
                </a:ln>
                <a:solidFill>
                  <a:schemeClr val="bg1"/>
                </a:solidFill>
                <a:latin typeface="Britannic Bold" panose="020B0903060703020204" pitchFamily="34" charset="0"/>
              </a:rPr>
              <a:t>DISCIPLINE</a:t>
            </a:r>
          </a:p>
        </p:txBody>
      </p:sp>
      <p:sp>
        <p:nvSpPr>
          <p:cNvPr id="3" name="TextBox 2">
            <a:extLst>
              <a:ext uri="{FF2B5EF4-FFF2-40B4-BE49-F238E27FC236}">
                <a16:creationId xmlns:a16="http://schemas.microsoft.com/office/drawing/2014/main" id="{923A2D2D-F08C-4D1A-95D4-423DC2437561}"/>
              </a:ext>
            </a:extLst>
          </p:cNvPr>
          <p:cNvSpPr txBox="1"/>
          <p:nvPr/>
        </p:nvSpPr>
        <p:spPr>
          <a:xfrm>
            <a:off x="175098" y="1615155"/>
            <a:ext cx="11841804" cy="4154984"/>
          </a:xfrm>
          <a:prstGeom prst="rect">
            <a:avLst/>
          </a:prstGeom>
          <a:noFill/>
        </p:spPr>
        <p:txBody>
          <a:bodyPr wrap="square" rtlCol="0">
            <a:spAutoFit/>
          </a:bodyPr>
          <a:lstStyle/>
          <a:p>
            <a:pPr algn="ctr"/>
            <a:r>
              <a:rPr lang="en-US" sz="6600" dirty="0">
                <a:solidFill>
                  <a:schemeClr val="tx1">
                    <a:lumMod val="95000"/>
                    <a:lumOff val="5000"/>
                  </a:schemeClr>
                </a:solidFill>
                <a:latin typeface="Britannic Bold" panose="020B0903060703020204" pitchFamily="34" charset="0"/>
                <a:cs typeface="Angsana New" panose="020B0502040204020203" pitchFamily="18" charset="-34"/>
              </a:rPr>
              <a:t>“Discipline comes from </a:t>
            </a:r>
            <a:r>
              <a:rPr lang="en-US" sz="6600" dirty="0" err="1">
                <a:solidFill>
                  <a:schemeClr val="tx1">
                    <a:lumMod val="95000"/>
                    <a:lumOff val="5000"/>
                  </a:schemeClr>
                </a:solidFill>
                <a:latin typeface="Britannic Bold" panose="020B0903060703020204" pitchFamily="34" charset="0"/>
                <a:cs typeface="Angsana New" panose="020B0502040204020203" pitchFamily="18" charset="-34"/>
              </a:rPr>
              <a:t>discipulus</a:t>
            </a:r>
            <a:r>
              <a:rPr lang="en-US" sz="6600" dirty="0">
                <a:solidFill>
                  <a:schemeClr val="tx1">
                    <a:lumMod val="95000"/>
                    <a:lumOff val="5000"/>
                  </a:schemeClr>
                </a:solidFill>
                <a:latin typeface="Britannic Bold" panose="020B0903060703020204" pitchFamily="34" charset="0"/>
                <a:cs typeface="Angsana New" panose="020B0502040204020203" pitchFamily="18" charset="-34"/>
              </a:rPr>
              <a:t>, the Latin word for pupil, which also provided the source of the word disciple.”</a:t>
            </a:r>
          </a:p>
        </p:txBody>
      </p:sp>
    </p:spTree>
    <p:extLst>
      <p:ext uri="{BB962C8B-B14F-4D97-AF65-F5344CB8AC3E}">
        <p14:creationId xmlns:p14="http://schemas.microsoft.com/office/powerpoint/2010/main" val="40321495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F19F6A3-4310-4F03-BEC6-A14A9EDEF7C7}"/>
              </a:ext>
            </a:extLst>
          </p:cNvPr>
          <p:cNvSpPr txBox="1"/>
          <p:nvPr/>
        </p:nvSpPr>
        <p:spPr>
          <a:xfrm>
            <a:off x="3677055" y="0"/>
            <a:ext cx="5583677" cy="1107996"/>
          </a:xfrm>
          <a:prstGeom prst="rect">
            <a:avLst/>
          </a:prstGeom>
          <a:noFill/>
        </p:spPr>
        <p:txBody>
          <a:bodyPr wrap="square" rtlCol="0">
            <a:spAutoFit/>
          </a:bodyPr>
          <a:lstStyle/>
          <a:p>
            <a:r>
              <a:rPr lang="en-US" sz="6600" dirty="0">
                <a:ln>
                  <a:solidFill>
                    <a:schemeClr val="tx1">
                      <a:lumMod val="50000"/>
                      <a:lumOff val="50000"/>
                    </a:schemeClr>
                  </a:solidFill>
                </a:ln>
                <a:solidFill>
                  <a:schemeClr val="bg1"/>
                </a:solidFill>
                <a:latin typeface="Britannic Bold" panose="020B0903060703020204" pitchFamily="34" charset="0"/>
              </a:rPr>
              <a:t>DISCIPLINE</a:t>
            </a:r>
          </a:p>
        </p:txBody>
      </p:sp>
      <p:sp>
        <p:nvSpPr>
          <p:cNvPr id="3" name="TextBox 2">
            <a:extLst>
              <a:ext uri="{FF2B5EF4-FFF2-40B4-BE49-F238E27FC236}">
                <a16:creationId xmlns:a16="http://schemas.microsoft.com/office/drawing/2014/main" id="{923A2D2D-F08C-4D1A-95D4-423DC2437561}"/>
              </a:ext>
            </a:extLst>
          </p:cNvPr>
          <p:cNvSpPr txBox="1"/>
          <p:nvPr/>
        </p:nvSpPr>
        <p:spPr>
          <a:xfrm>
            <a:off x="175098" y="1225689"/>
            <a:ext cx="11841804" cy="5632311"/>
          </a:xfrm>
          <a:prstGeom prst="rect">
            <a:avLst/>
          </a:prstGeom>
          <a:noFill/>
        </p:spPr>
        <p:txBody>
          <a:bodyPr wrap="square" rtlCol="0">
            <a:spAutoFit/>
          </a:bodyPr>
          <a:lstStyle/>
          <a:p>
            <a:r>
              <a:rPr lang="en-US" sz="6000" dirty="0">
                <a:solidFill>
                  <a:schemeClr val="tx1">
                    <a:lumMod val="95000"/>
                    <a:lumOff val="5000"/>
                  </a:schemeClr>
                </a:solidFill>
                <a:latin typeface="Britannic Bold" panose="020B0903060703020204" pitchFamily="34" charset="0"/>
                <a:cs typeface="Angsana New" panose="020B0502040204020203" pitchFamily="18" charset="-34"/>
              </a:rPr>
              <a:t>1. The practice of training people to obey rules or a code of behavior.</a:t>
            </a:r>
          </a:p>
          <a:p>
            <a:r>
              <a:rPr lang="en-US" sz="6000" dirty="0">
                <a:solidFill>
                  <a:schemeClr val="tx1">
                    <a:lumMod val="95000"/>
                    <a:lumOff val="5000"/>
                  </a:schemeClr>
                </a:solidFill>
                <a:latin typeface="Britannic Bold" panose="020B0903060703020204" pitchFamily="34" charset="0"/>
                <a:cs typeface="Angsana New" panose="020B0502040204020203" pitchFamily="18" charset="-34"/>
              </a:rPr>
              <a:t>2. Using punishment, by way of correction and training, to correct disobedience.</a:t>
            </a:r>
          </a:p>
        </p:txBody>
      </p:sp>
    </p:spTree>
    <p:extLst>
      <p:ext uri="{BB962C8B-B14F-4D97-AF65-F5344CB8AC3E}">
        <p14:creationId xmlns:p14="http://schemas.microsoft.com/office/powerpoint/2010/main" val="41275504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F19F6A3-4310-4F03-BEC6-A14A9EDEF7C7}"/>
              </a:ext>
            </a:extLst>
          </p:cNvPr>
          <p:cNvSpPr txBox="1"/>
          <p:nvPr/>
        </p:nvSpPr>
        <p:spPr>
          <a:xfrm>
            <a:off x="48098" y="-84667"/>
            <a:ext cx="12095804" cy="1107996"/>
          </a:xfrm>
          <a:prstGeom prst="rect">
            <a:avLst/>
          </a:prstGeom>
          <a:noFill/>
        </p:spPr>
        <p:txBody>
          <a:bodyPr wrap="square" rtlCol="0">
            <a:spAutoFit/>
          </a:bodyPr>
          <a:lstStyle/>
          <a:p>
            <a:r>
              <a:rPr lang="en-US" sz="6600" dirty="0">
                <a:ln>
                  <a:solidFill>
                    <a:schemeClr val="tx1">
                      <a:lumMod val="50000"/>
                      <a:lumOff val="50000"/>
                    </a:schemeClr>
                  </a:solidFill>
                </a:ln>
                <a:solidFill>
                  <a:schemeClr val="bg1"/>
                </a:solidFill>
                <a:latin typeface="Britannic Bold" panose="020B0903060703020204" pitchFamily="34" charset="0"/>
              </a:rPr>
              <a:t>3 Ways Discipline Occurs</a:t>
            </a:r>
          </a:p>
        </p:txBody>
      </p:sp>
      <p:sp>
        <p:nvSpPr>
          <p:cNvPr id="3" name="TextBox 2">
            <a:extLst>
              <a:ext uri="{FF2B5EF4-FFF2-40B4-BE49-F238E27FC236}">
                <a16:creationId xmlns:a16="http://schemas.microsoft.com/office/drawing/2014/main" id="{923A2D2D-F08C-4D1A-95D4-423DC2437561}"/>
              </a:ext>
            </a:extLst>
          </p:cNvPr>
          <p:cNvSpPr txBox="1"/>
          <p:nvPr/>
        </p:nvSpPr>
        <p:spPr>
          <a:xfrm>
            <a:off x="175097" y="1077920"/>
            <a:ext cx="12095805" cy="1107996"/>
          </a:xfrm>
          <a:prstGeom prst="rect">
            <a:avLst/>
          </a:prstGeom>
          <a:noFill/>
        </p:spPr>
        <p:txBody>
          <a:bodyPr wrap="square" rtlCol="0">
            <a:spAutoFit/>
          </a:bodyPr>
          <a:lstStyle/>
          <a:p>
            <a:r>
              <a:rPr lang="en-US" sz="6600" dirty="0">
                <a:solidFill>
                  <a:schemeClr val="tx1">
                    <a:lumMod val="95000"/>
                    <a:lumOff val="5000"/>
                  </a:schemeClr>
                </a:solidFill>
                <a:latin typeface="Britannic Bold" panose="020B0903060703020204" pitchFamily="34" charset="0"/>
                <a:cs typeface="Angsana New" panose="020B0502040204020203" pitchFamily="18" charset="-34"/>
              </a:rPr>
              <a:t>1. Consequences to Disobeying</a:t>
            </a:r>
          </a:p>
        </p:txBody>
      </p:sp>
      <p:sp>
        <p:nvSpPr>
          <p:cNvPr id="5" name="TextBox 4">
            <a:extLst>
              <a:ext uri="{FF2B5EF4-FFF2-40B4-BE49-F238E27FC236}">
                <a16:creationId xmlns:a16="http://schemas.microsoft.com/office/drawing/2014/main" id="{4BF48CDC-0AF6-4601-BB80-20DBAA83DB68}"/>
              </a:ext>
            </a:extLst>
          </p:cNvPr>
          <p:cNvSpPr txBox="1"/>
          <p:nvPr/>
        </p:nvSpPr>
        <p:spPr>
          <a:xfrm>
            <a:off x="175097" y="2794505"/>
            <a:ext cx="11531600" cy="1107996"/>
          </a:xfrm>
          <a:prstGeom prst="rect">
            <a:avLst/>
          </a:prstGeom>
          <a:noFill/>
        </p:spPr>
        <p:txBody>
          <a:bodyPr wrap="square" rtlCol="0">
            <a:spAutoFit/>
          </a:bodyPr>
          <a:lstStyle/>
          <a:p>
            <a:pPr lvl="0"/>
            <a:r>
              <a:rPr lang="en-US" sz="6600" dirty="0">
                <a:solidFill>
                  <a:prstClr val="black">
                    <a:lumMod val="95000"/>
                    <a:lumOff val="5000"/>
                  </a:prstClr>
                </a:solidFill>
                <a:latin typeface="Britannic Bold" panose="020B0903060703020204" pitchFamily="34" charset="0"/>
                <a:cs typeface="Angsana New" panose="020B0502040204020203" pitchFamily="18" charset="-34"/>
              </a:rPr>
              <a:t>2. Loss of Privilege</a:t>
            </a:r>
          </a:p>
        </p:txBody>
      </p:sp>
      <p:sp>
        <p:nvSpPr>
          <p:cNvPr id="6" name="TextBox 5">
            <a:extLst>
              <a:ext uri="{FF2B5EF4-FFF2-40B4-BE49-F238E27FC236}">
                <a16:creationId xmlns:a16="http://schemas.microsoft.com/office/drawing/2014/main" id="{5B8F8DD4-A9B8-4334-B269-8A3D29754A51}"/>
              </a:ext>
            </a:extLst>
          </p:cNvPr>
          <p:cNvSpPr txBox="1"/>
          <p:nvPr/>
        </p:nvSpPr>
        <p:spPr>
          <a:xfrm>
            <a:off x="175098" y="4531479"/>
            <a:ext cx="11841804" cy="2123658"/>
          </a:xfrm>
          <a:prstGeom prst="rect">
            <a:avLst/>
          </a:prstGeom>
          <a:noFill/>
        </p:spPr>
        <p:txBody>
          <a:bodyPr wrap="square" rtlCol="0">
            <a:spAutoFit/>
          </a:bodyPr>
          <a:lstStyle/>
          <a:p>
            <a:pPr lvl="0"/>
            <a:r>
              <a:rPr lang="en-US" sz="6600" dirty="0">
                <a:solidFill>
                  <a:prstClr val="black">
                    <a:lumMod val="95000"/>
                    <a:lumOff val="5000"/>
                  </a:prstClr>
                </a:solidFill>
                <a:latin typeface="Britannic Bold" panose="020B0903060703020204" pitchFamily="34" charset="0"/>
                <a:cs typeface="Angsana New" panose="020B0502040204020203" pitchFamily="18" charset="-34"/>
              </a:rPr>
              <a:t>3. Punishment (Rod) &amp; Communication (Reproof)</a:t>
            </a:r>
          </a:p>
        </p:txBody>
      </p:sp>
    </p:spTree>
    <p:extLst>
      <p:ext uri="{BB962C8B-B14F-4D97-AF65-F5344CB8AC3E}">
        <p14:creationId xmlns:p14="http://schemas.microsoft.com/office/powerpoint/2010/main" val="304997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F19F6A3-4310-4F03-BEC6-A14A9EDEF7C7}"/>
              </a:ext>
            </a:extLst>
          </p:cNvPr>
          <p:cNvSpPr txBox="1"/>
          <p:nvPr/>
        </p:nvSpPr>
        <p:spPr>
          <a:xfrm>
            <a:off x="48098" y="-84667"/>
            <a:ext cx="12095804" cy="1107996"/>
          </a:xfrm>
          <a:prstGeom prst="rect">
            <a:avLst/>
          </a:prstGeom>
          <a:noFill/>
        </p:spPr>
        <p:txBody>
          <a:bodyPr wrap="square" rtlCol="0">
            <a:spAutoFit/>
          </a:bodyPr>
          <a:lstStyle/>
          <a:p>
            <a:r>
              <a:rPr lang="en-US" sz="6600" dirty="0">
                <a:ln>
                  <a:solidFill>
                    <a:schemeClr val="tx1">
                      <a:lumMod val="50000"/>
                      <a:lumOff val="50000"/>
                    </a:schemeClr>
                  </a:solidFill>
                </a:ln>
                <a:solidFill>
                  <a:schemeClr val="bg1"/>
                </a:solidFill>
                <a:latin typeface="Britannic Bold" panose="020B0903060703020204" pitchFamily="34" charset="0"/>
              </a:rPr>
              <a:t>Motivation Behind Discipline</a:t>
            </a:r>
          </a:p>
        </p:txBody>
      </p:sp>
      <p:sp>
        <p:nvSpPr>
          <p:cNvPr id="3" name="TextBox 2">
            <a:extLst>
              <a:ext uri="{FF2B5EF4-FFF2-40B4-BE49-F238E27FC236}">
                <a16:creationId xmlns:a16="http://schemas.microsoft.com/office/drawing/2014/main" id="{923A2D2D-F08C-4D1A-95D4-423DC2437561}"/>
              </a:ext>
            </a:extLst>
          </p:cNvPr>
          <p:cNvSpPr txBox="1"/>
          <p:nvPr/>
        </p:nvSpPr>
        <p:spPr>
          <a:xfrm>
            <a:off x="175097" y="1115662"/>
            <a:ext cx="12095805" cy="2123658"/>
          </a:xfrm>
          <a:prstGeom prst="rect">
            <a:avLst/>
          </a:prstGeom>
          <a:noFill/>
        </p:spPr>
        <p:txBody>
          <a:bodyPr wrap="square" rtlCol="0">
            <a:spAutoFit/>
          </a:bodyPr>
          <a:lstStyle/>
          <a:p>
            <a:r>
              <a:rPr lang="en-US" sz="6600" dirty="0">
                <a:solidFill>
                  <a:schemeClr val="tx1">
                    <a:lumMod val="95000"/>
                    <a:lumOff val="5000"/>
                  </a:schemeClr>
                </a:solidFill>
                <a:latin typeface="Britannic Bold" panose="020B0903060703020204" pitchFamily="34" charset="0"/>
                <a:cs typeface="Angsana New" panose="020B0502040204020203" pitchFamily="18" charset="-34"/>
              </a:rPr>
              <a:t>1. We want it to go well with our kids. </a:t>
            </a:r>
            <a:r>
              <a:rPr lang="en-US" sz="5400" dirty="0">
                <a:solidFill>
                  <a:schemeClr val="tx1">
                    <a:lumMod val="95000"/>
                    <a:lumOff val="5000"/>
                  </a:schemeClr>
                </a:solidFill>
                <a:latin typeface="Britannic Bold" panose="020B0903060703020204" pitchFamily="34" charset="0"/>
                <a:cs typeface="Angsana New" panose="020B0502040204020203" pitchFamily="18" charset="-34"/>
              </a:rPr>
              <a:t>(Eph 6:1-3, Prov. 6:20-23)</a:t>
            </a:r>
            <a:endParaRPr lang="en-US" sz="6600" dirty="0">
              <a:solidFill>
                <a:schemeClr val="tx1">
                  <a:lumMod val="95000"/>
                  <a:lumOff val="5000"/>
                </a:schemeClr>
              </a:solidFill>
              <a:latin typeface="Britannic Bold" panose="020B0903060703020204" pitchFamily="34" charset="0"/>
              <a:cs typeface="Angsana New" panose="020B0502040204020203" pitchFamily="18" charset="-34"/>
            </a:endParaRPr>
          </a:p>
        </p:txBody>
      </p:sp>
      <p:sp>
        <p:nvSpPr>
          <p:cNvPr id="8" name="TextBox 7">
            <a:extLst>
              <a:ext uri="{FF2B5EF4-FFF2-40B4-BE49-F238E27FC236}">
                <a16:creationId xmlns:a16="http://schemas.microsoft.com/office/drawing/2014/main" id="{8F04B102-03E0-49F7-8CA7-E89F2C02B2B3}"/>
              </a:ext>
            </a:extLst>
          </p:cNvPr>
          <p:cNvSpPr txBox="1"/>
          <p:nvPr/>
        </p:nvSpPr>
        <p:spPr>
          <a:xfrm>
            <a:off x="175097" y="3227440"/>
            <a:ext cx="12397901" cy="2123658"/>
          </a:xfrm>
          <a:prstGeom prst="rect">
            <a:avLst/>
          </a:prstGeom>
          <a:noFill/>
        </p:spPr>
        <p:txBody>
          <a:bodyPr wrap="square" rtlCol="0">
            <a:spAutoFit/>
          </a:bodyPr>
          <a:lstStyle/>
          <a:p>
            <a:r>
              <a:rPr lang="en-US" sz="6600" dirty="0">
                <a:solidFill>
                  <a:prstClr val="black">
                    <a:lumMod val="95000"/>
                    <a:lumOff val="5000"/>
                  </a:prstClr>
                </a:solidFill>
                <a:latin typeface="Britannic Bold" panose="020B0903060703020204" pitchFamily="34" charset="0"/>
                <a:cs typeface="Angsana New" panose="020B0502040204020203" pitchFamily="18" charset="-34"/>
              </a:rPr>
              <a:t>2. Keep the kids in the Circle of Blessing.</a:t>
            </a:r>
            <a:endParaRPr lang="en-US" dirty="0"/>
          </a:p>
        </p:txBody>
      </p:sp>
      <p:sp>
        <p:nvSpPr>
          <p:cNvPr id="10" name="Flowchart: Connector 9">
            <a:hlinkClick r:id="rId2" action="ppaction://hlinksldjump"/>
            <a:extLst>
              <a:ext uri="{FF2B5EF4-FFF2-40B4-BE49-F238E27FC236}">
                <a16:creationId xmlns:a16="http://schemas.microsoft.com/office/drawing/2014/main" id="{4C1E3DFA-B81B-433A-99DE-920DB77791C4}"/>
              </a:ext>
            </a:extLst>
          </p:cNvPr>
          <p:cNvSpPr/>
          <p:nvPr/>
        </p:nvSpPr>
        <p:spPr>
          <a:xfrm>
            <a:off x="3917364" y="4439649"/>
            <a:ext cx="965200" cy="741951"/>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28753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randombar(horizontal)">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F19F6A3-4310-4F03-BEC6-A14A9EDEF7C7}"/>
              </a:ext>
            </a:extLst>
          </p:cNvPr>
          <p:cNvSpPr txBox="1"/>
          <p:nvPr/>
        </p:nvSpPr>
        <p:spPr>
          <a:xfrm>
            <a:off x="48098" y="-84667"/>
            <a:ext cx="12095804" cy="1107996"/>
          </a:xfrm>
          <a:prstGeom prst="rect">
            <a:avLst/>
          </a:prstGeom>
          <a:noFill/>
        </p:spPr>
        <p:txBody>
          <a:bodyPr wrap="square" rtlCol="0">
            <a:spAutoFit/>
          </a:bodyPr>
          <a:lstStyle/>
          <a:p>
            <a:r>
              <a:rPr lang="en-US" sz="6600" dirty="0">
                <a:ln>
                  <a:solidFill>
                    <a:schemeClr val="tx1">
                      <a:lumMod val="50000"/>
                      <a:lumOff val="50000"/>
                    </a:schemeClr>
                  </a:solidFill>
                </a:ln>
                <a:solidFill>
                  <a:schemeClr val="bg1"/>
                </a:solidFill>
                <a:latin typeface="Britannic Bold" panose="020B0903060703020204" pitchFamily="34" charset="0"/>
              </a:rPr>
              <a:t>Motivation Behind Discipline</a:t>
            </a:r>
          </a:p>
        </p:txBody>
      </p:sp>
      <p:pic>
        <p:nvPicPr>
          <p:cNvPr id="4" name="Picture 3" descr="A picture containing text&#10;&#10;Description automatically generated">
            <a:extLst>
              <a:ext uri="{FF2B5EF4-FFF2-40B4-BE49-F238E27FC236}">
                <a16:creationId xmlns:a16="http://schemas.microsoft.com/office/drawing/2014/main" id="{B2329E0D-508A-4752-A246-E79623F7331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89641" y="1107729"/>
            <a:ext cx="8285693" cy="5750271"/>
          </a:xfrm>
          <a:prstGeom prst="rect">
            <a:avLst/>
          </a:prstGeom>
        </p:spPr>
      </p:pic>
    </p:spTree>
    <p:extLst>
      <p:ext uri="{BB962C8B-B14F-4D97-AF65-F5344CB8AC3E}">
        <p14:creationId xmlns:p14="http://schemas.microsoft.com/office/powerpoint/2010/main" val="19540247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F19F6A3-4310-4F03-BEC6-A14A9EDEF7C7}"/>
              </a:ext>
            </a:extLst>
          </p:cNvPr>
          <p:cNvSpPr txBox="1"/>
          <p:nvPr/>
        </p:nvSpPr>
        <p:spPr>
          <a:xfrm>
            <a:off x="48098" y="-84667"/>
            <a:ext cx="12095804" cy="1107996"/>
          </a:xfrm>
          <a:prstGeom prst="rect">
            <a:avLst/>
          </a:prstGeom>
          <a:noFill/>
        </p:spPr>
        <p:txBody>
          <a:bodyPr wrap="square" rtlCol="0">
            <a:spAutoFit/>
          </a:bodyPr>
          <a:lstStyle/>
          <a:p>
            <a:r>
              <a:rPr lang="en-US" sz="6600" dirty="0">
                <a:ln>
                  <a:solidFill>
                    <a:schemeClr val="tx1">
                      <a:lumMod val="50000"/>
                      <a:lumOff val="50000"/>
                    </a:schemeClr>
                  </a:solidFill>
                </a:ln>
                <a:solidFill>
                  <a:schemeClr val="bg1"/>
                </a:solidFill>
                <a:latin typeface="Britannic Bold" panose="020B0903060703020204" pitchFamily="34" charset="0"/>
              </a:rPr>
              <a:t>Motivation Behind Discipline</a:t>
            </a:r>
          </a:p>
        </p:txBody>
      </p:sp>
      <p:sp>
        <p:nvSpPr>
          <p:cNvPr id="3" name="TextBox 2">
            <a:extLst>
              <a:ext uri="{FF2B5EF4-FFF2-40B4-BE49-F238E27FC236}">
                <a16:creationId xmlns:a16="http://schemas.microsoft.com/office/drawing/2014/main" id="{923A2D2D-F08C-4D1A-95D4-423DC2437561}"/>
              </a:ext>
            </a:extLst>
          </p:cNvPr>
          <p:cNvSpPr txBox="1"/>
          <p:nvPr/>
        </p:nvSpPr>
        <p:spPr>
          <a:xfrm>
            <a:off x="175097" y="1115662"/>
            <a:ext cx="12095805" cy="2123658"/>
          </a:xfrm>
          <a:prstGeom prst="rect">
            <a:avLst/>
          </a:prstGeom>
          <a:noFill/>
        </p:spPr>
        <p:txBody>
          <a:bodyPr wrap="square" rtlCol="0">
            <a:spAutoFit/>
          </a:bodyPr>
          <a:lstStyle/>
          <a:p>
            <a:r>
              <a:rPr lang="en-US" sz="6600" dirty="0">
                <a:solidFill>
                  <a:schemeClr val="tx1">
                    <a:lumMod val="95000"/>
                    <a:lumOff val="5000"/>
                  </a:schemeClr>
                </a:solidFill>
                <a:latin typeface="Britannic Bold" panose="020B0903060703020204" pitchFamily="34" charset="0"/>
                <a:cs typeface="Angsana New" panose="020B0502040204020203" pitchFamily="18" charset="-34"/>
              </a:rPr>
              <a:t>1. We want it to go well with our kids. </a:t>
            </a:r>
            <a:r>
              <a:rPr lang="en-US" sz="5400" dirty="0">
                <a:solidFill>
                  <a:schemeClr val="tx1">
                    <a:lumMod val="95000"/>
                    <a:lumOff val="5000"/>
                  </a:schemeClr>
                </a:solidFill>
                <a:latin typeface="Britannic Bold" panose="020B0903060703020204" pitchFamily="34" charset="0"/>
                <a:cs typeface="Angsana New" panose="020B0502040204020203" pitchFamily="18" charset="-34"/>
              </a:rPr>
              <a:t>(Eph 6:1-3, Prov. 6:20-23)</a:t>
            </a:r>
            <a:endParaRPr lang="en-US" sz="6600" dirty="0">
              <a:solidFill>
                <a:schemeClr val="tx1">
                  <a:lumMod val="95000"/>
                  <a:lumOff val="5000"/>
                </a:schemeClr>
              </a:solidFill>
              <a:latin typeface="Britannic Bold" panose="020B0903060703020204" pitchFamily="34" charset="0"/>
              <a:cs typeface="Angsana New" panose="020B0502040204020203" pitchFamily="18" charset="-34"/>
            </a:endParaRPr>
          </a:p>
        </p:txBody>
      </p:sp>
      <p:sp>
        <p:nvSpPr>
          <p:cNvPr id="8" name="TextBox 7">
            <a:extLst>
              <a:ext uri="{FF2B5EF4-FFF2-40B4-BE49-F238E27FC236}">
                <a16:creationId xmlns:a16="http://schemas.microsoft.com/office/drawing/2014/main" id="{8F04B102-03E0-49F7-8CA7-E89F2C02B2B3}"/>
              </a:ext>
            </a:extLst>
          </p:cNvPr>
          <p:cNvSpPr txBox="1"/>
          <p:nvPr/>
        </p:nvSpPr>
        <p:spPr>
          <a:xfrm>
            <a:off x="175097" y="3227440"/>
            <a:ext cx="12397901" cy="2123658"/>
          </a:xfrm>
          <a:prstGeom prst="rect">
            <a:avLst/>
          </a:prstGeom>
          <a:noFill/>
        </p:spPr>
        <p:txBody>
          <a:bodyPr wrap="square" rtlCol="0">
            <a:spAutoFit/>
          </a:bodyPr>
          <a:lstStyle/>
          <a:p>
            <a:r>
              <a:rPr lang="en-US" sz="6600" dirty="0">
                <a:solidFill>
                  <a:prstClr val="black">
                    <a:lumMod val="95000"/>
                    <a:lumOff val="5000"/>
                  </a:prstClr>
                </a:solidFill>
                <a:latin typeface="Britannic Bold" panose="020B0903060703020204" pitchFamily="34" charset="0"/>
                <a:cs typeface="Angsana New" panose="020B0502040204020203" pitchFamily="18" charset="-34"/>
              </a:rPr>
              <a:t>2. Keep the kids in the Circle of Blessing.</a:t>
            </a:r>
            <a:endParaRPr lang="en-US" dirty="0"/>
          </a:p>
        </p:txBody>
      </p:sp>
      <p:sp>
        <p:nvSpPr>
          <p:cNvPr id="9" name="TextBox 8">
            <a:extLst>
              <a:ext uri="{FF2B5EF4-FFF2-40B4-BE49-F238E27FC236}">
                <a16:creationId xmlns:a16="http://schemas.microsoft.com/office/drawing/2014/main" id="{33546701-2269-4889-B305-E6528EA32C34}"/>
              </a:ext>
            </a:extLst>
          </p:cNvPr>
          <p:cNvSpPr txBox="1"/>
          <p:nvPr/>
        </p:nvSpPr>
        <p:spPr>
          <a:xfrm>
            <a:off x="175097" y="5351098"/>
            <a:ext cx="9414934" cy="1107996"/>
          </a:xfrm>
          <a:prstGeom prst="rect">
            <a:avLst/>
          </a:prstGeom>
          <a:noFill/>
        </p:spPr>
        <p:txBody>
          <a:bodyPr wrap="square" rtlCol="0">
            <a:spAutoFit/>
          </a:bodyPr>
          <a:lstStyle/>
          <a:p>
            <a:r>
              <a:rPr lang="en-US" sz="6600" dirty="0">
                <a:solidFill>
                  <a:prstClr val="black">
                    <a:lumMod val="95000"/>
                    <a:lumOff val="5000"/>
                  </a:prstClr>
                </a:solidFill>
                <a:latin typeface="Britannic Bold" panose="020B0903060703020204" pitchFamily="34" charset="0"/>
                <a:cs typeface="Angsana New" panose="020B0502040204020203" pitchFamily="18" charset="-34"/>
              </a:rPr>
              <a:t>3. Set Boundaries</a:t>
            </a:r>
            <a:endParaRPr lang="en-US" dirty="0"/>
          </a:p>
        </p:txBody>
      </p:sp>
      <p:sp>
        <p:nvSpPr>
          <p:cNvPr id="10" name="Flowchart: Connector 9">
            <a:hlinkClick r:id="rId2" action="ppaction://hlinksldjump"/>
            <a:extLst>
              <a:ext uri="{FF2B5EF4-FFF2-40B4-BE49-F238E27FC236}">
                <a16:creationId xmlns:a16="http://schemas.microsoft.com/office/drawing/2014/main" id="{4C1E3DFA-B81B-433A-99DE-920DB77791C4}"/>
              </a:ext>
            </a:extLst>
          </p:cNvPr>
          <p:cNvSpPr/>
          <p:nvPr/>
        </p:nvSpPr>
        <p:spPr>
          <a:xfrm>
            <a:off x="3917364" y="4439649"/>
            <a:ext cx="965200" cy="741951"/>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13565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randombar(horizont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5812</TotalTime>
  <Words>845</Words>
  <Application>Microsoft Office PowerPoint</Application>
  <PresentationFormat>Widescreen</PresentationFormat>
  <Paragraphs>53</Paragraphs>
  <Slides>18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Britannic Bold</vt:lpstr>
      <vt:lpstr>Calibri</vt:lpstr>
      <vt:lpstr>Calibri Light</vt:lpstr>
      <vt:lpstr>Retrospect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Russ Brown</dc:creator>
  <cp:lastModifiedBy>Sean</cp:lastModifiedBy>
  <cp:revision>45</cp:revision>
  <dcterms:created xsi:type="dcterms:W3CDTF">2019-03-05T02:07:35Z</dcterms:created>
  <dcterms:modified xsi:type="dcterms:W3CDTF">2020-05-07T20:02:53Z</dcterms:modified>
</cp:coreProperties>
</file>