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61" r:id="rId4"/>
    <p:sldId id="286" r:id="rId5"/>
    <p:sldId id="293" r:id="rId6"/>
    <p:sldId id="295" r:id="rId7"/>
    <p:sldId id="296" r:id="rId8"/>
    <p:sldId id="290" r:id="rId9"/>
    <p:sldId id="287" r:id="rId10"/>
    <p:sldId id="265" r:id="rId11"/>
    <p:sldId id="288" r:id="rId12"/>
    <p:sldId id="294" r:id="rId13"/>
    <p:sldId id="297" r:id="rId14"/>
    <p:sldId id="270" r:id="rId15"/>
    <p:sldId id="271" r:id="rId16"/>
    <p:sldId id="272" r:id="rId17"/>
    <p:sldId id="273" r:id="rId18"/>
    <p:sldId id="274" r:id="rId19"/>
    <p:sldId id="275" r:id="rId20"/>
    <p:sldId id="276" r:id="rId21"/>
    <p:sldId id="284" r:id="rId22"/>
    <p:sldId id="298" r:id="rId23"/>
    <p:sldId id="277" r:id="rId24"/>
    <p:sldId id="278" r:id="rId25"/>
    <p:sldId id="279" r:id="rId26"/>
    <p:sldId id="282" r:id="rId27"/>
    <p:sldId id="291" r:id="rId28"/>
    <p:sldId id="292" r:id="rId29"/>
    <p:sldId id="299" r:id="rId30"/>
    <p:sldId id="289" r:id="rId31"/>
    <p:sldId id="285" r:id="rId32"/>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70" d="100"/>
          <a:sy n="70" d="100"/>
        </p:scale>
        <p:origin x="532" y="6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8EB33BB8-6C7A-4BE0-9B55-9EAC48D52EC6}" type="datetimeFigureOut">
              <a:rPr lang="en-US"/>
              <a:t>3/7/2019</a:t>
            </a:fld>
            <a:endParaRPr/>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611EF64-F73B-4314-BB6F-BC0937BBDF19}" type="datetimeFigureOut">
              <a:rPr lang="en-US"/>
              <a:t>3/7/2019</a:t>
            </a:fld>
            <a:endParaRPr/>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66093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3/7/2019</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t>3/7/2019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t>3/7/2019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t>3/7/2019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3/7/2019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t>3/7/2019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t>3/7/2019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3/7/2019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3/7/2019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3/7/2019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3/7/2019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3/7/2019</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Dealing with</a:t>
            </a:r>
            <a:br>
              <a:rPr lang="en-US" dirty="0" smtClean="0"/>
            </a:br>
            <a:r>
              <a:rPr lang="en-US" dirty="0" smtClean="0"/>
              <a:t>Episodes </a:t>
            </a:r>
            <a:br>
              <a:rPr lang="en-US" dirty="0" smtClean="0"/>
            </a:br>
            <a:r>
              <a:rPr lang="en-US" dirty="0" smtClean="0"/>
              <a:t>of Anger</a:t>
            </a:r>
            <a:endParaRPr lang="en-US" dirty="0"/>
          </a:p>
        </p:txBody>
      </p:sp>
      <p:sp>
        <p:nvSpPr>
          <p:cNvPr id="3" name="Subtitle 2"/>
          <p:cNvSpPr>
            <a:spLocks noGrp="1"/>
          </p:cNvSpPr>
          <p:nvPr>
            <p:ph type="subTitle" idx="1"/>
          </p:nvPr>
        </p:nvSpPr>
        <p:spPr>
          <a:xfrm>
            <a:off x="1143000" y="3108804"/>
            <a:ext cx="7013574" cy="2733196"/>
          </a:xfrm>
        </p:spPr>
        <p:txBody>
          <a:bodyPr>
            <a:normAutofit/>
          </a:bodyPr>
          <a:lstStyle/>
          <a:p>
            <a:r>
              <a:rPr lang="en-US" dirty="0" smtClean="0">
                <a:solidFill>
                  <a:schemeClr val="tx2"/>
                </a:solidFill>
              </a:rPr>
              <a:t>Proverbs 29:22 An angry man stirs up strife, and a hot-tempered man abounds in transgression. </a:t>
            </a:r>
          </a:p>
          <a:p>
            <a:endParaRPr lang="en-US" dirty="0" smtClean="0">
              <a:solidFill>
                <a:schemeClr val="tx2"/>
              </a:solidFill>
            </a:endParaRPr>
          </a:p>
          <a:p>
            <a:r>
              <a:rPr lang="en-US" dirty="0" smtClean="0">
                <a:solidFill>
                  <a:schemeClr val="tx2"/>
                </a:solidFill>
              </a:rPr>
              <a:t>Ephesians 4:26 Be Angry, and yet do not sin: do not let the sun go down on your anger.</a:t>
            </a:r>
          </a:p>
          <a:p>
            <a:endParaRPr lang="en-US" dirty="0">
              <a:solidFill>
                <a:schemeClr val="tx2"/>
              </a:solidFill>
            </a:endParaRPr>
          </a:p>
          <a:p>
            <a:endParaRPr lang="en-US" dirty="0" smtClean="0">
              <a:solidFill>
                <a:schemeClr val="tx2"/>
              </a:solidFill>
            </a:endParaRPr>
          </a:p>
        </p:txBody>
      </p:sp>
    </p:spTree>
    <p:extLst>
      <p:ext uri="{BB962C8B-B14F-4D97-AF65-F5344CB8AC3E}">
        <p14:creationId xmlns:p14="http://schemas.microsoft.com/office/powerpoint/2010/main"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056" y="304800"/>
            <a:ext cx="9989757" cy="1200416"/>
          </a:xfrm>
        </p:spPr>
        <p:txBody>
          <a:bodyPr/>
          <a:lstStyle/>
          <a:p>
            <a:r>
              <a:rPr lang="en-US" dirty="0" smtClean="0"/>
              <a:t>What causes anger in children?</a:t>
            </a:r>
            <a:endParaRPr lang="en-US" dirty="0"/>
          </a:p>
        </p:txBody>
      </p:sp>
      <p:sp>
        <p:nvSpPr>
          <p:cNvPr id="3" name="Content Placeholder 2"/>
          <p:cNvSpPr>
            <a:spLocks noGrp="1"/>
          </p:cNvSpPr>
          <p:nvPr>
            <p:ph idx="1"/>
          </p:nvPr>
        </p:nvSpPr>
        <p:spPr>
          <a:xfrm>
            <a:off x="2208213" y="2011680"/>
            <a:ext cx="8755444" cy="3904488"/>
          </a:xfrm>
        </p:spPr>
        <p:txBody>
          <a:bodyPr>
            <a:normAutofit/>
          </a:bodyPr>
          <a:lstStyle/>
          <a:p>
            <a:r>
              <a:rPr lang="en-US" sz="2400" b="1" dirty="0" smtClean="0"/>
              <a:t>Sin – old man nature; child wants what he wants, when, where, and how he wants. Generally it is something that is selfish and lacks wisdom.</a:t>
            </a:r>
          </a:p>
          <a:p>
            <a:r>
              <a:rPr lang="en-US" sz="2400" b="1" dirty="0" smtClean="0"/>
              <a:t>Lack of feeling safe and secure</a:t>
            </a:r>
          </a:p>
          <a:p>
            <a:r>
              <a:rPr lang="en-US" sz="2400" b="1" dirty="0" smtClean="0"/>
              <a:t>An irregular schedule and not enough sleep</a:t>
            </a:r>
          </a:p>
          <a:p>
            <a:r>
              <a:rPr lang="en-US" sz="2400" b="1" dirty="0" smtClean="0"/>
              <a:t>Poor hygiene and nutrition</a:t>
            </a:r>
          </a:p>
          <a:p>
            <a:r>
              <a:rPr lang="en-US" sz="2400" b="1" dirty="0" smtClean="0"/>
              <a:t>Provoking a child to anger</a:t>
            </a:r>
          </a:p>
        </p:txBody>
      </p:sp>
    </p:spTree>
    <p:extLst>
      <p:ext uri="{BB962C8B-B14F-4D97-AF65-F5344CB8AC3E}">
        <p14:creationId xmlns:p14="http://schemas.microsoft.com/office/powerpoint/2010/main" val="335294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900" y="987552"/>
            <a:ext cx="2743201" cy="3877056"/>
          </a:xfrm>
        </p:spPr>
        <p:txBody>
          <a:bodyPr>
            <a:noAutofit/>
          </a:bodyPr>
          <a:lstStyle/>
          <a:p>
            <a:r>
              <a:rPr lang="en-US" sz="3600" b="1" dirty="0" smtClean="0">
                <a:solidFill>
                  <a:schemeClr val="tx2">
                    <a:lumMod val="95000"/>
                    <a:lumOff val="5000"/>
                  </a:schemeClr>
                </a:solidFill>
              </a:rPr>
              <a:t>Our goal is to teach them how to deal with emotions such as anger in a Christ-like way.</a:t>
            </a:r>
            <a:endParaRPr lang="en-US" sz="3600" b="1" dirty="0">
              <a:solidFill>
                <a:schemeClr val="tx2">
                  <a:lumMod val="95000"/>
                  <a:lumOff val="5000"/>
                </a:schemeClr>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1242" r="21242"/>
          <a:stretch>
            <a:fillRect/>
          </a:stretch>
        </p:blipFill>
        <p:spPr>
          <a:xfrm>
            <a:off x="1024128" y="647700"/>
            <a:ext cx="7443216" cy="4572000"/>
          </a:xfrm>
        </p:spPr>
      </p:pic>
    </p:spTree>
    <p:extLst>
      <p:ext uri="{BB962C8B-B14F-4D97-AF65-F5344CB8AC3E}">
        <p14:creationId xmlns:p14="http://schemas.microsoft.com/office/powerpoint/2010/main" val="1286728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7945" y="576072"/>
            <a:ext cx="9390888" cy="5138928"/>
          </a:xfrm>
        </p:spPr>
        <p:txBody>
          <a:bodyPr>
            <a:normAutofit/>
          </a:bodyPr>
          <a:lstStyle/>
          <a:p>
            <a:r>
              <a:rPr lang="en-US" b="1" dirty="0" smtClean="0"/>
              <a:t>“Children learn early on that denial is a seemingly good way to protect themselves. Human nature is as such when children are told not to do something or to do something they do not want to do, they react. When children are held accountable or responsible for their behavior, they react in a similar way. They cry, scream, and throw themselves down; some hit their heads on the floor. What they say in this state of mind is meant to hurt their parents and to redirect attention away from their wrong behavior. “I hate you.” “You don’t love me.” “You are not a good mommy.” “You are mean.” These emotional outbursts are human nature attempting to avoid obedience and responsibility.  Good parents do not buy into this nonsense but stand their ground and help the children to mature by shouldering responsibility.  If a person does not learn to accept the responsibility of his or her wrong doings, he or she will grow into an irresponsible adult who blames anybody or anything for his or her own wrong behavior. Such a soul is trapped</a:t>
            </a:r>
            <a:r>
              <a:rPr lang="en-US" b="1" dirty="0" smtClean="0"/>
              <a:t>.</a:t>
            </a:r>
            <a:endParaRPr lang="en-US" b="1" dirty="0" smtClean="0"/>
          </a:p>
        </p:txBody>
      </p:sp>
    </p:spTree>
    <p:extLst>
      <p:ext uri="{BB962C8B-B14F-4D97-AF65-F5344CB8AC3E}">
        <p14:creationId xmlns:p14="http://schemas.microsoft.com/office/powerpoint/2010/main" val="2598884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b="1" dirty="0"/>
              <a:t>Denial has many faces for masking our sins and problems. It appears in different ways and operates in various fashions. Denial serves as our primary survival skill but actually produces the opposite result – continued slavery.  We “protect” ourselves by not admitting that anything is wrong. We ignore the real problems by replacing them with a host of elaborate explanations, rationalizations, and distractions such as minimizing, blaming, excusing…</a:t>
            </a:r>
          </a:p>
          <a:p>
            <a:r>
              <a:rPr lang="en-US" b="1" i="1" dirty="0"/>
              <a:t>The beginning of freedom is admitting the problems and stopping the excuses.”</a:t>
            </a:r>
          </a:p>
          <a:p>
            <a:r>
              <a:rPr lang="en-US" b="1" dirty="0"/>
              <a:t>Finnegan, Vince, </a:t>
            </a:r>
            <a:r>
              <a:rPr lang="en-US" b="1" i="1" dirty="0"/>
              <a:t>Surrender and Take Control</a:t>
            </a:r>
            <a:r>
              <a:rPr lang="en-US" b="1" dirty="0"/>
              <a:t>, pp. 38, 39.</a:t>
            </a:r>
          </a:p>
          <a:p>
            <a:endParaRPr lang="en-US" dirty="0"/>
          </a:p>
        </p:txBody>
      </p:sp>
    </p:spTree>
    <p:extLst>
      <p:ext uri="{BB962C8B-B14F-4D97-AF65-F5344CB8AC3E}">
        <p14:creationId xmlns:p14="http://schemas.microsoft.com/office/powerpoint/2010/main" val="15750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6" y="304800"/>
            <a:ext cx="10675557" cy="1149096"/>
          </a:xfrm>
        </p:spPr>
        <p:txBody>
          <a:bodyPr>
            <a:normAutofit fontScale="90000"/>
          </a:bodyPr>
          <a:lstStyle/>
          <a:p>
            <a:r>
              <a:rPr lang="en-US" dirty="0" smtClean="0"/>
              <a:t>Fathers, do not provoke your children to anger, but bring them up in the discipline and instruction of the LORD. </a:t>
            </a:r>
            <a:r>
              <a:rPr lang="en-US" sz="2200" dirty="0" smtClean="0"/>
              <a:t>Eph. 6:4</a:t>
            </a:r>
            <a:endParaRPr lang="en-US" sz="2200" dirty="0"/>
          </a:p>
        </p:txBody>
      </p:sp>
      <p:sp>
        <p:nvSpPr>
          <p:cNvPr id="3" name="Content Placeholder 2"/>
          <p:cNvSpPr>
            <a:spLocks noGrp="1"/>
          </p:cNvSpPr>
          <p:nvPr>
            <p:ph idx="1"/>
          </p:nvPr>
        </p:nvSpPr>
        <p:spPr>
          <a:xfrm>
            <a:off x="2208213" y="1792224"/>
            <a:ext cx="9372600" cy="3922776"/>
          </a:xfrm>
        </p:spPr>
        <p:txBody>
          <a:bodyPr/>
          <a:lstStyle/>
          <a:p>
            <a:r>
              <a:rPr lang="en-US" b="1" dirty="0" smtClean="0"/>
              <a:t>1. Marital harmony Gen. 2:24</a:t>
            </a:r>
          </a:p>
          <a:p>
            <a:r>
              <a:rPr lang="en-US" b="1" dirty="0" smtClean="0"/>
              <a:t>2. God-centered home not child-centered</a:t>
            </a:r>
          </a:p>
          <a:p>
            <a:r>
              <a:rPr lang="en-US" b="1" dirty="0" smtClean="0"/>
              <a:t>3. Angry behavior modeled by parents Prov. 22:24,25</a:t>
            </a:r>
          </a:p>
          <a:p>
            <a:r>
              <a:rPr lang="en-US" b="1" dirty="0" smtClean="0"/>
              <a:t>4. Habitually disciplining child while angry yourself – over disciplining</a:t>
            </a:r>
          </a:p>
          <a:p>
            <a:r>
              <a:rPr lang="en-US" b="1" dirty="0" smtClean="0"/>
              <a:t>5. Scolding – angry snorting  </a:t>
            </a:r>
          </a:p>
          <a:p>
            <a:r>
              <a:rPr lang="en-US" b="1" dirty="0" smtClean="0"/>
              <a:t>6. Inconsistent with discipline 1 Cor. 1:17, 18</a:t>
            </a:r>
          </a:p>
          <a:p>
            <a:r>
              <a:rPr lang="en-US" b="1" dirty="0" smtClean="0"/>
              <a:t>7. Having double standards, hypocrisy</a:t>
            </a:r>
          </a:p>
          <a:p>
            <a:endParaRPr lang="en-US" dirty="0" smtClean="0"/>
          </a:p>
          <a:p>
            <a:endParaRPr lang="en-US" dirty="0" smtClean="0"/>
          </a:p>
          <a:p>
            <a:endParaRPr lang="en-US" dirty="0"/>
          </a:p>
        </p:txBody>
      </p:sp>
    </p:spTree>
    <p:extLst>
      <p:ext uri="{BB962C8B-B14F-4D97-AF65-F5344CB8AC3E}">
        <p14:creationId xmlns:p14="http://schemas.microsoft.com/office/powerpoint/2010/main" val="2520605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8. Being legalistic</a:t>
            </a:r>
            <a:endParaRPr lang="en-US" b="1" dirty="0"/>
          </a:p>
        </p:txBody>
      </p:sp>
      <p:sp>
        <p:nvSpPr>
          <p:cNvPr id="6" name="Content Placeholder 5"/>
          <p:cNvSpPr>
            <a:spLocks noGrp="1"/>
          </p:cNvSpPr>
          <p:nvPr>
            <p:ph sz="half" idx="1"/>
          </p:nvPr>
        </p:nvSpPr>
        <p:spPr/>
        <p:txBody>
          <a:bodyPr/>
          <a:lstStyle/>
          <a:p>
            <a:r>
              <a:rPr lang="en-US" sz="2800" b="1" dirty="0" smtClean="0"/>
              <a:t>God’s laws</a:t>
            </a:r>
          </a:p>
          <a:p>
            <a:r>
              <a:rPr lang="en-US" b="1" dirty="0" smtClean="0"/>
              <a:t>Honor parents</a:t>
            </a:r>
          </a:p>
          <a:p>
            <a:r>
              <a:rPr lang="en-US" b="1" dirty="0" smtClean="0"/>
              <a:t>Do not covet</a:t>
            </a:r>
          </a:p>
          <a:p>
            <a:r>
              <a:rPr lang="en-US" b="1" dirty="0" smtClean="0"/>
              <a:t>Be kind, tenderhearted one to another</a:t>
            </a:r>
          </a:p>
          <a:p>
            <a:r>
              <a:rPr lang="en-US" b="1" dirty="0" smtClean="0"/>
              <a:t>No lying, stealing</a:t>
            </a:r>
          </a:p>
          <a:p>
            <a:r>
              <a:rPr lang="en-US" b="1" dirty="0" smtClean="0"/>
              <a:t>Love God, neighbor, self, etc.</a:t>
            </a:r>
            <a:endParaRPr lang="en-US" b="1" dirty="0"/>
          </a:p>
        </p:txBody>
      </p:sp>
      <p:sp>
        <p:nvSpPr>
          <p:cNvPr id="7" name="Content Placeholder 6"/>
          <p:cNvSpPr>
            <a:spLocks noGrp="1"/>
          </p:cNvSpPr>
          <p:nvPr>
            <p:ph sz="half" idx="2"/>
          </p:nvPr>
        </p:nvSpPr>
        <p:spPr/>
        <p:txBody>
          <a:bodyPr>
            <a:normAutofit/>
          </a:bodyPr>
          <a:lstStyle/>
          <a:p>
            <a:r>
              <a:rPr lang="en-US" sz="2800" b="1" dirty="0" smtClean="0"/>
              <a:t>Rules of the home</a:t>
            </a:r>
            <a:endParaRPr lang="en-US" sz="2800" dirty="0" smtClean="0"/>
          </a:p>
          <a:p>
            <a:r>
              <a:rPr lang="en-US" b="1" dirty="0" smtClean="0"/>
              <a:t>Bedtime</a:t>
            </a:r>
            <a:endParaRPr lang="en-US" b="1" dirty="0"/>
          </a:p>
          <a:p>
            <a:r>
              <a:rPr lang="en-US" b="1" dirty="0" smtClean="0"/>
              <a:t>Schedule </a:t>
            </a:r>
          </a:p>
          <a:p>
            <a:r>
              <a:rPr lang="en-US" b="1" dirty="0" smtClean="0"/>
              <a:t>Chores</a:t>
            </a:r>
          </a:p>
          <a:p>
            <a:r>
              <a:rPr lang="en-US" b="1" dirty="0" smtClean="0"/>
              <a:t>Allowances</a:t>
            </a:r>
          </a:p>
          <a:p>
            <a:r>
              <a:rPr lang="en-US" b="1" dirty="0" smtClean="0"/>
              <a:t>Dating age, etc</a:t>
            </a:r>
            <a:r>
              <a:rPr lang="en-US" b="1" dirty="0"/>
              <a:t>.</a:t>
            </a:r>
            <a:endParaRPr lang="en-US" b="1" dirty="0" smtClean="0"/>
          </a:p>
        </p:txBody>
      </p:sp>
    </p:spTree>
    <p:extLst>
      <p:ext uri="{BB962C8B-B14F-4D97-AF65-F5344CB8AC3E}">
        <p14:creationId xmlns:p14="http://schemas.microsoft.com/office/powerpoint/2010/main" val="3381673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8213" y="886968"/>
            <a:ext cx="9372600" cy="4828032"/>
          </a:xfrm>
        </p:spPr>
        <p:txBody>
          <a:bodyPr/>
          <a:lstStyle/>
          <a:p>
            <a:r>
              <a:rPr lang="en-US" sz="2800" b="1" dirty="0" smtClean="0"/>
              <a:t>9. Not admitting you are wrong or asking for forgiveness</a:t>
            </a:r>
          </a:p>
          <a:p>
            <a:r>
              <a:rPr lang="en-US" sz="2800" b="1" dirty="0" smtClean="0"/>
              <a:t>10. Consistently finding fault, criticizing</a:t>
            </a:r>
          </a:p>
          <a:p>
            <a:r>
              <a:rPr lang="en-US" sz="2800" b="1" dirty="0" smtClean="0"/>
              <a:t>11. Not listening to your child’s rational opinions or ideas</a:t>
            </a:r>
          </a:p>
          <a:p>
            <a:r>
              <a:rPr lang="en-US" sz="2800" b="1" dirty="0" smtClean="0"/>
              <a:t>12. Comparing them to others in a negative way</a:t>
            </a:r>
          </a:p>
          <a:p>
            <a:r>
              <a:rPr lang="en-US" sz="2800" b="1" dirty="0" smtClean="0"/>
              <a:t>13. Not taking time to just talk or be with child/teen</a:t>
            </a:r>
            <a:endParaRPr lang="en-US" dirty="0"/>
          </a:p>
        </p:txBody>
      </p:sp>
    </p:spTree>
    <p:extLst>
      <p:ext uri="{BB962C8B-B14F-4D97-AF65-F5344CB8AC3E}">
        <p14:creationId xmlns:p14="http://schemas.microsoft.com/office/powerpoint/2010/main" val="50108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 y="304800"/>
            <a:ext cx="10721277" cy="1200416"/>
          </a:xfrm>
        </p:spPr>
        <p:txBody>
          <a:bodyPr/>
          <a:lstStyle/>
          <a:p>
            <a:r>
              <a:rPr lang="en-US" dirty="0" smtClean="0"/>
              <a:t>14. Failing to keep your promises</a:t>
            </a:r>
            <a:r>
              <a:rPr lang="en-US" sz="3600" b="1" dirty="0" smtClean="0"/>
              <a:t> </a:t>
            </a:r>
            <a:r>
              <a:rPr lang="en-US" sz="3600" dirty="0" smtClean="0"/>
              <a:t>causes</a:t>
            </a:r>
            <a:r>
              <a:rPr lang="en-US" sz="3600" dirty="0"/>
              <a:t>:</a:t>
            </a:r>
            <a:endParaRPr lang="en-US" dirty="0"/>
          </a:p>
        </p:txBody>
      </p:sp>
      <p:sp>
        <p:nvSpPr>
          <p:cNvPr id="3" name="Content Placeholder 2"/>
          <p:cNvSpPr>
            <a:spLocks noGrp="1"/>
          </p:cNvSpPr>
          <p:nvPr>
            <p:ph idx="1"/>
          </p:nvPr>
        </p:nvSpPr>
        <p:spPr/>
        <p:txBody>
          <a:bodyPr/>
          <a:lstStyle/>
          <a:p>
            <a:endParaRPr lang="en-US" sz="2400" b="1" dirty="0" smtClean="0"/>
          </a:p>
          <a:p>
            <a:r>
              <a:rPr lang="en-US" sz="2400" b="1" dirty="0" smtClean="0"/>
              <a:t>Disappointment </a:t>
            </a:r>
            <a:r>
              <a:rPr lang="en-US" sz="2400" b="1" dirty="0"/>
              <a:t>and discouragement</a:t>
            </a:r>
          </a:p>
          <a:p>
            <a:r>
              <a:rPr lang="en-US" sz="2400" b="1" dirty="0" smtClean="0"/>
              <a:t>Suspicion </a:t>
            </a:r>
            <a:r>
              <a:rPr lang="en-US" sz="2400" b="1" dirty="0"/>
              <a:t>and cynicism, unwillingness to trust</a:t>
            </a:r>
          </a:p>
          <a:p>
            <a:r>
              <a:rPr lang="en-US" sz="2400" b="1" dirty="0" smtClean="0"/>
              <a:t>Rejection </a:t>
            </a:r>
            <a:r>
              <a:rPr lang="en-US" sz="2400" b="1" dirty="0"/>
              <a:t>– hurt feelings</a:t>
            </a:r>
          </a:p>
          <a:p>
            <a:r>
              <a:rPr lang="en-US" sz="2400" b="1" dirty="0" smtClean="0"/>
              <a:t>Bitterness </a:t>
            </a:r>
            <a:r>
              <a:rPr lang="en-US" sz="2400" b="1" dirty="0"/>
              <a:t>and resentments</a:t>
            </a:r>
          </a:p>
          <a:p>
            <a:r>
              <a:rPr lang="en-US" sz="2400" b="1" dirty="0" smtClean="0"/>
              <a:t>Loss </a:t>
            </a:r>
            <a:r>
              <a:rPr lang="en-US" sz="2400" b="1" dirty="0"/>
              <a:t>of respect or contempt for parents</a:t>
            </a:r>
          </a:p>
          <a:p>
            <a:r>
              <a:rPr lang="en-US" sz="2400" b="1" dirty="0" smtClean="0"/>
              <a:t>Thoughts </a:t>
            </a:r>
            <a:r>
              <a:rPr lang="en-US" sz="2400" b="1" dirty="0"/>
              <a:t>of being unloved</a:t>
            </a:r>
          </a:p>
          <a:p>
            <a:endParaRPr lang="en-US" dirty="0"/>
          </a:p>
        </p:txBody>
      </p:sp>
    </p:spTree>
    <p:extLst>
      <p:ext uri="{BB962C8B-B14F-4D97-AF65-F5344CB8AC3E}">
        <p14:creationId xmlns:p14="http://schemas.microsoft.com/office/powerpoint/2010/main" val="410650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b="1" dirty="0" smtClean="0"/>
              <a:t>15. Not allowing enough freedom or giving too much freedom</a:t>
            </a:r>
          </a:p>
          <a:p>
            <a:r>
              <a:rPr lang="en-US" sz="2800" b="1" dirty="0" smtClean="0"/>
              <a:t>16. Mocking the child Job 17:1, 2</a:t>
            </a:r>
          </a:p>
          <a:p>
            <a:r>
              <a:rPr lang="en-US" sz="2800" b="1" dirty="0" smtClean="0"/>
              <a:t>17. Abusing them physically</a:t>
            </a:r>
          </a:p>
          <a:p>
            <a:r>
              <a:rPr lang="en-US" sz="2800" b="1" dirty="0" smtClean="0"/>
              <a:t>18. Ridiculing and name calling Eph. 4:29</a:t>
            </a:r>
          </a:p>
          <a:p>
            <a:r>
              <a:rPr lang="en-US" sz="2800" b="1" dirty="0" smtClean="0"/>
              <a:t>19. Unrealistic expectations</a:t>
            </a:r>
          </a:p>
          <a:p>
            <a:endParaRPr lang="en-US" dirty="0"/>
          </a:p>
        </p:txBody>
      </p:sp>
    </p:spTree>
    <p:extLst>
      <p:ext uri="{BB962C8B-B14F-4D97-AF65-F5344CB8AC3E}">
        <p14:creationId xmlns:p14="http://schemas.microsoft.com/office/powerpoint/2010/main" val="1832380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7612" y="850392"/>
            <a:ext cx="2743201" cy="3749263"/>
          </a:xfrm>
        </p:spPr>
        <p:txBody>
          <a:bodyPr/>
          <a:lstStyle/>
          <a:p>
            <a:r>
              <a:rPr lang="en-US" b="1" dirty="0" smtClean="0">
                <a:solidFill>
                  <a:schemeClr val="tx2">
                    <a:lumMod val="95000"/>
                    <a:lumOff val="5000"/>
                  </a:schemeClr>
                </a:solidFill>
              </a:rPr>
              <a:t>A disrespectful and manipulative child will be an angry child, teen, and adult</a:t>
            </a:r>
            <a:endParaRPr lang="en-US" b="1" dirty="0">
              <a:solidFill>
                <a:schemeClr val="tx2">
                  <a:lumMod val="95000"/>
                  <a:lumOff val="5000"/>
                </a:schemeClr>
              </a:solidFill>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0487" r="10487"/>
          <a:stretch>
            <a:fillRect/>
          </a:stretch>
        </p:blipFill>
        <p:spPr/>
      </p:pic>
      <p:sp>
        <p:nvSpPr>
          <p:cNvPr id="8" name="Text Placeholder 7"/>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526615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Proverbs 15:18 A hot-tempered man stirs up strife, but the slow to anger calms a dispute.</a:t>
            </a:r>
            <a:endParaRPr lang="en-US" b="1" dirty="0"/>
          </a:p>
        </p:txBody>
      </p:sp>
      <p:sp>
        <p:nvSpPr>
          <p:cNvPr id="3" name="Content Placeholder 2"/>
          <p:cNvSpPr>
            <a:spLocks noGrp="1"/>
          </p:cNvSpPr>
          <p:nvPr>
            <p:ph idx="1"/>
          </p:nvPr>
        </p:nvSpPr>
        <p:spPr/>
        <p:txBody>
          <a:bodyPr/>
          <a:lstStyle/>
          <a:p>
            <a:endParaRPr lang="en-US" b="1" dirty="0" smtClean="0"/>
          </a:p>
          <a:p>
            <a:r>
              <a:rPr lang="en-US" sz="3200" b="1" dirty="0" smtClean="0"/>
              <a:t>What prevents anger in children</a:t>
            </a:r>
            <a:endParaRPr lang="en-US" sz="3200" b="1" dirty="0"/>
          </a:p>
          <a:p>
            <a:r>
              <a:rPr lang="en-US" sz="3200" b="1" dirty="0" smtClean="0"/>
              <a:t>What provokes children to anger</a:t>
            </a:r>
            <a:endParaRPr lang="en-US" sz="3200" b="1" dirty="0"/>
          </a:p>
          <a:p>
            <a:r>
              <a:rPr lang="en-US" sz="3200" b="1" dirty="0" smtClean="0"/>
              <a:t>What is manipulation and disrespect which causes anger</a:t>
            </a:r>
          </a:p>
          <a:p>
            <a:r>
              <a:rPr lang="en-US" sz="3200" b="1" dirty="0" smtClean="0"/>
              <a:t>How to avoid and contain angry encounters</a:t>
            </a:r>
            <a:endParaRPr lang="en-US" sz="3200" b="1" dirty="0"/>
          </a:p>
        </p:txBody>
      </p:sp>
    </p:spTree>
    <p:extLst>
      <p:ext uri="{BB962C8B-B14F-4D97-AF65-F5344CB8AC3E}">
        <p14:creationId xmlns:p14="http://schemas.microsoft.com/office/powerpoint/2010/main" val="20839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333" y="158496"/>
            <a:ext cx="9372600" cy="902208"/>
          </a:xfrm>
        </p:spPr>
        <p:txBody>
          <a:bodyPr/>
          <a:lstStyle/>
          <a:p>
            <a:r>
              <a:rPr lang="en-US" dirty="0" smtClean="0"/>
              <a:t>Child/teen acting out… (or maybe parent too?)</a:t>
            </a:r>
            <a:endParaRPr lang="en-US" dirty="0"/>
          </a:p>
        </p:txBody>
      </p:sp>
      <p:sp>
        <p:nvSpPr>
          <p:cNvPr id="3" name="Content Placeholder 2"/>
          <p:cNvSpPr>
            <a:spLocks noGrp="1"/>
          </p:cNvSpPr>
          <p:nvPr>
            <p:ph idx="1"/>
          </p:nvPr>
        </p:nvSpPr>
        <p:spPr>
          <a:xfrm>
            <a:off x="3076893" y="1261872"/>
            <a:ext cx="9372600" cy="5102352"/>
          </a:xfrm>
        </p:spPr>
        <p:txBody>
          <a:bodyPr>
            <a:normAutofit fontScale="77500" lnSpcReduction="20000"/>
          </a:bodyPr>
          <a:lstStyle/>
          <a:p>
            <a:r>
              <a:rPr lang="en-US" sz="4000" b="1" dirty="0" smtClean="0"/>
              <a:t>Being Harsh </a:t>
            </a:r>
            <a:r>
              <a:rPr lang="en-US" sz="4000" b="1" dirty="0"/>
              <a:t>– Prov. 15:1</a:t>
            </a:r>
          </a:p>
          <a:p>
            <a:r>
              <a:rPr lang="en-US" sz="4000" b="1" dirty="0"/>
              <a:t>Biting sarcasm </a:t>
            </a:r>
          </a:p>
          <a:p>
            <a:r>
              <a:rPr lang="en-US" sz="4000" b="1" dirty="0"/>
              <a:t>Raising </a:t>
            </a:r>
            <a:r>
              <a:rPr lang="en-US" sz="4000" b="1" dirty="0" smtClean="0"/>
              <a:t>voice, i.e. yelling  </a:t>
            </a:r>
            <a:r>
              <a:rPr lang="en-US" sz="4000" b="1" dirty="0"/>
              <a:t>I </a:t>
            </a:r>
            <a:r>
              <a:rPr lang="en-US" sz="4000" b="1" dirty="0" smtClean="0"/>
              <a:t>Tim. </a:t>
            </a:r>
            <a:r>
              <a:rPr lang="en-US" sz="4000" b="1" dirty="0"/>
              <a:t>3:2-3</a:t>
            </a:r>
          </a:p>
          <a:p>
            <a:r>
              <a:rPr lang="en-US" sz="4000" b="1" dirty="0"/>
              <a:t>Profanity</a:t>
            </a:r>
          </a:p>
          <a:p>
            <a:r>
              <a:rPr lang="en-US" sz="4000" b="1" dirty="0"/>
              <a:t>Name calling</a:t>
            </a:r>
          </a:p>
          <a:p>
            <a:r>
              <a:rPr lang="en-US" sz="4000" b="1" dirty="0"/>
              <a:t>Throwing, kicking, hitting </a:t>
            </a:r>
            <a:r>
              <a:rPr lang="en-US" sz="4000" b="1" dirty="0" smtClean="0"/>
              <a:t>things – or others</a:t>
            </a:r>
            <a:endParaRPr lang="en-US" sz="4000" b="1" dirty="0"/>
          </a:p>
          <a:p>
            <a:r>
              <a:rPr lang="en-US" sz="4000" b="1" dirty="0"/>
              <a:t>False accusations </a:t>
            </a:r>
            <a:r>
              <a:rPr lang="en-US" sz="4000" b="1" dirty="0" smtClean="0"/>
              <a:t> Ex. </a:t>
            </a:r>
            <a:r>
              <a:rPr lang="en-US" sz="4000" b="1" dirty="0"/>
              <a:t>20:16</a:t>
            </a:r>
          </a:p>
          <a:p>
            <a:r>
              <a:rPr lang="en-US" sz="4000" b="1" dirty="0"/>
              <a:t>Criticism </a:t>
            </a:r>
            <a:r>
              <a:rPr lang="en-US" sz="4000" b="1" dirty="0" smtClean="0"/>
              <a:t> James </a:t>
            </a:r>
            <a:r>
              <a:rPr lang="en-US" sz="4000" b="1" dirty="0"/>
              <a:t>4:11-12</a:t>
            </a:r>
          </a:p>
          <a:p>
            <a:r>
              <a:rPr lang="en-US" sz="4000" b="1" dirty="0"/>
              <a:t>Pouting or Sulking</a:t>
            </a:r>
          </a:p>
          <a:p>
            <a:endParaRPr lang="en-US" dirty="0"/>
          </a:p>
        </p:txBody>
      </p:sp>
    </p:spTree>
    <p:extLst>
      <p:ext uri="{BB962C8B-B14F-4D97-AF65-F5344CB8AC3E}">
        <p14:creationId xmlns:p14="http://schemas.microsoft.com/office/powerpoint/2010/main" val="1645439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8170182"/>
              </p:ext>
            </p:extLst>
          </p:nvPr>
        </p:nvGraphicFramePr>
        <p:xfrm>
          <a:off x="1645922" y="255208"/>
          <a:ext cx="8997694" cy="5638484"/>
        </p:xfrm>
        <a:graphic>
          <a:graphicData uri="http://schemas.openxmlformats.org/drawingml/2006/table">
            <a:tbl>
              <a:tblPr firstRow="1" firstCol="1" bandRow="1">
                <a:tableStyleId>{B301B821-A1FF-4177-AEE7-76D212191A09}</a:tableStyleId>
              </a:tblPr>
              <a:tblGrid>
                <a:gridCol w="1695297"/>
                <a:gridCol w="1695297"/>
                <a:gridCol w="1695297"/>
                <a:gridCol w="1909267"/>
                <a:gridCol w="2002536"/>
              </a:tblGrid>
              <a:tr h="673480">
                <a:tc>
                  <a:txBody>
                    <a:bodyPr/>
                    <a:lstStyle/>
                    <a:p>
                      <a:pPr marL="0" marR="0" algn="ctr">
                        <a:lnSpc>
                          <a:spcPct val="107000"/>
                        </a:lnSpc>
                        <a:spcBef>
                          <a:spcPts val="0"/>
                        </a:spcBef>
                        <a:spcAft>
                          <a:spcPts val="0"/>
                        </a:spcAft>
                      </a:pPr>
                      <a:r>
                        <a:rPr lang="en-US" sz="2000" dirty="0">
                          <a:effectLst/>
                        </a:rPr>
                        <a:t>The Behavior of Child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gn="ctr">
                        <a:lnSpc>
                          <a:spcPct val="107000"/>
                        </a:lnSpc>
                        <a:spcBef>
                          <a:spcPts val="0"/>
                        </a:spcBef>
                        <a:spcAft>
                          <a:spcPts val="0"/>
                        </a:spcAft>
                      </a:pPr>
                      <a:r>
                        <a:rPr lang="en-US" sz="2000" dirty="0">
                          <a:effectLst/>
                        </a:rPr>
                        <a:t>Desired Emotional Response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gn="ctr">
                        <a:lnSpc>
                          <a:spcPct val="107000"/>
                        </a:lnSpc>
                        <a:spcBef>
                          <a:spcPts val="0"/>
                        </a:spcBef>
                        <a:spcAft>
                          <a:spcPts val="0"/>
                        </a:spcAft>
                      </a:pPr>
                      <a:r>
                        <a:rPr lang="en-US" sz="2000" dirty="0">
                          <a:effectLst/>
                        </a:rPr>
                        <a:t>Parental Reaction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gn="ctr">
                        <a:lnSpc>
                          <a:spcPct val="107000"/>
                        </a:lnSpc>
                        <a:spcBef>
                          <a:spcPts val="0"/>
                        </a:spcBef>
                        <a:spcAft>
                          <a:spcPts val="0"/>
                        </a:spcAft>
                      </a:pPr>
                      <a:r>
                        <a:rPr lang="en-US" sz="2000" dirty="0">
                          <a:effectLst/>
                        </a:rPr>
                        <a:t>Desired Controlling Effect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gn="ctr">
                        <a:lnSpc>
                          <a:spcPct val="107000"/>
                        </a:lnSpc>
                        <a:spcBef>
                          <a:spcPts val="0"/>
                        </a:spcBef>
                        <a:spcAft>
                          <a:spcPts val="0"/>
                        </a:spcAft>
                      </a:pPr>
                      <a:r>
                        <a:rPr lang="en-US" sz="2000" dirty="0">
                          <a:effectLst/>
                        </a:rPr>
                        <a:t>Sinful Motives of Child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r>
              <a:tr h="513388">
                <a:tc>
                  <a:txBody>
                    <a:bodyPr/>
                    <a:lstStyle/>
                    <a:p>
                      <a:pPr marL="0" marR="0">
                        <a:lnSpc>
                          <a:spcPct val="107000"/>
                        </a:lnSpc>
                        <a:spcBef>
                          <a:spcPts val="0"/>
                        </a:spcBef>
                        <a:spcAft>
                          <a:spcPts val="0"/>
                        </a:spcAft>
                      </a:pPr>
                      <a:r>
                        <a:rPr lang="en-US" sz="2000" b="1" dirty="0">
                          <a:effectLst/>
                        </a:rPr>
                        <a:t>Accusations</a:t>
                      </a:r>
                    </a:p>
                    <a:p>
                      <a:pPr marL="0" marR="0">
                        <a:lnSpc>
                          <a:spcPct val="107000"/>
                        </a:lnSpc>
                        <a:spcBef>
                          <a:spcPts val="0"/>
                        </a:spcBef>
                        <a:spcAft>
                          <a:spcPts val="0"/>
                        </a:spcAft>
                      </a:pPr>
                      <a:r>
                        <a:rPr lang="en-US" sz="2000" b="1" dirty="0">
                          <a:effectLst/>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Guilt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Defend self</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a:effectLst/>
                        </a:rPr>
                        <a:t>To procrastinate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Love of pleasure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r>
              <a:tr h="513388">
                <a:tc>
                  <a:txBody>
                    <a:bodyPr/>
                    <a:lstStyle/>
                    <a:p>
                      <a:pPr marL="0" marR="0">
                        <a:lnSpc>
                          <a:spcPct val="107000"/>
                        </a:lnSpc>
                        <a:spcBef>
                          <a:spcPts val="0"/>
                        </a:spcBef>
                        <a:spcAft>
                          <a:spcPts val="0"/>
                        </a:spcAft>
                      </a:pPr>
                      <a:r>
                        <a:rPr lang="en-US" sz="2000" b="1" dirty="0">
                          <a:effectLst/>
                        </a:rPr>
                        <a:t>Criticisms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Shame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Justify actions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To avoid obligation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Love of power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r>
              <a:tr h="513388">
                <a:tc>
                  <a:txBody>
                    <a:bodyPr/>
                    <a:lstStyle/>
                    <a:p>
                      <a:pPr marL="0" marR="0">
                        <a:lnSpc>
                          <a:spcPct val="107000"/>
                        </a:lnSpc>
                        <a:spcBef>
                          <a:spcPts val="0"/>
                        </a:spcBef>
                        <a:spcAft>
                          <a:spcPts val="0"/>
                        </a:spcAft>
                      </a:pPr>
                      <a:r>
                        <a:rPr lang="en-US" sz="2000" b="1">
                          <a:effectLst/>
                        </a:rPr>
                        <a:t>Crying</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Embarrassment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a:effectLst/>
                        </a:rPr>
                        <a:t>Blame shifting</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To change parent’s mind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Love of praise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r>
              <a:tr h="776748">
                <a:tc>
                  <a:txBody>
                    <a:bodyPr/>
                    <a:lstStyle/>
                    <a:p>
                      <a:pPr marL="0" marR="0">
                        <a:lnSpc>
                          <a:spcPct val="107000"/>
                        </a:lnSpc>
                        <a:spcBef>
                          <a:spcPts val="0"/>
                        </a:spcBef>
                        <a:spcAft>
                          <a:spcPts val="0"/>
                        </a:spcAft>
                      </a:pPr>
                      <a:r>
                        <a:rPr lang="en-US" sz="2000" b="1">
                          <a:effectLst/>
                        </a:rPr>
                        <a:t>“Why” questions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Hurt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Answer “why” questions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a:effectLst/>
                        </a:rPr>
                        <a:t>To lower parents’ standard</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Love of power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r>
              <a:tr h="1807082">
                <a:tc>
                  <a:txBody>
                    <a:bodyPr/>
                    <a:lstStyle/>
                    <a:p>
                      <a:pPr marL="0" marR="0">
                        <a:lnSpc>
                          <a:spcPct val="107000"/>
                        </a:lnSpc>
                        <a:spcBef>
                          <a:spcPts val="0"/>
                        </a:spcBef>
                        <a:spcAft>
                          <a:spcPts val="0"/>
                        </a:spcAft>
                      </a:pPr>
                      <a:r>
                        <a:rPr lang="en-US" sz="2000" b="1">
                          <a:effectLst/>
                        </a:rPr>
                        <a:t>Obligatory Statements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Anger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Yelling back</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To rescind parental punishment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c>
                  <a:txBody>
                    <a:bodyPr/>
                    <a:lstStyle/>
                    <a:p>
                      <a:pPr marL="0" marR="0">
                        <a:lnSpc>
                          <a:spcPct val="107000"/>
                        </a:lnSpc>
                        <a:spcBef>
                          <a:spcPts val="0"/>
                        </a:spcBef>
                        <a:spcAft>
                          <a:spcPts val="0"/>
                        </a:spcAft>
                      </a:pPr>
                      <a:r>
                        <a:rPr lang="en-US" sz="2000" b="1" dirty="0">
                          <a:effectLst/>
                        </a:rPr>
                        <a:t>Love of power, love of self</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924" marR="62924" marT="0" marB="0" anchor="ctr"/>
                </a:tc>
              </a:tr>
            </a:tbl>
          </a:graphicData>
        </a:graphic>
      </p:graphicFrame>
    </p:spTree>
    <p:extLst>
      <p:ext uri="{BB962C8B-B14F-4D97-AF65-F5344CB8AC3E}">
        <p14:creationId xmlns:p14="http://schemas.microsoft.com/office/powerpoint/2010/main" val="4108596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8213" y="304800"/>
            <a:ext cx="9372600" cy="893064"/>
          </a:xfrm>
        </p:spPr>
        <p:txBody>
          <a:bodyPr/>
          <a:lstStyle/>
          <a:p>
            <a:r>
              <a:rPr lang="en-US" dirty="0" smtClean="0"/>
              <a:t>Chart continued</a:t>
            </a:r>
            <a:endParaRPr lang="en-US" dirty="0"/>
          </a:p>
        </p:txBody>
      </p:sp>
      <p:sp>
        <p:nvSpPr>
          <p:cNvPr id="3" name="Content Placeholder 2"/>
          <p:cNvSpPr>
            <a:spLocks noGrp="1"/>
          </p:cNvSpPr>
          <p:nvPr>
            <p:ph sz="half" idx="1"/>
          </p:nvPr>
        </p:nvSpPr>
        <p:spPr/>
        <p:txBody>
          <a:bodyPr>
            <a:normAutofit/>
          </a:bodyPr>
          <a:lstStyle/>
          <a:p>
            <a:pPr fontAlgn="ctr"/>
            <a:r>
              <a:rPr lang="en-US" sz="2400" b="1" dirty="0" smtClean="0"/>
              <a:t>Sulking/pouting</a:t>
            </a:r>
            <a:endParaRPr lang="en-US" sz="2400" dirty="0"/>
          </a:p>
          <a:p>
            <a:pPr fontAlgn="ctr"/>
            <a:r>
              <a:rPr lang="en-US" sz="2400" b="1" dirty="0" smtClean="0"/>
              <a:t>Whining</a:t>
            </a:r>
            <a:r>
              <a:rPr lang="en-US" sz="2400" b="1" dirty="0"/>
              <a:t> </a:t>
            </a:r>
            <a:endParaRPr lang="en-US" sz="2400" dirty="0"/>
          </a:p>
          <a:p>
            <a:pPr fontAlgn="ctr"/>
            <a:r>
              <a:rPr lang="en-US" sz="2400" b="1" dirty="0"/>
              <a:t>Withholding </a:t>
            </a:r>
            <a:r>
              <a:rPr lang="en-US" sz="2400" b="1" dirty="0" smtClean="0"/>
              <a:t>affection</a:t>
            </a:r>
            <a:r>
              <a:rPr lang="en-US" sz="2400" b="1" dirty="0"/>
              <a:t> </a:t>
            </a:r>
            <a:endParaRPr lang="en-US" sz="2400" dirty="0"/>
          </a:p>
          <a:p>
            <a:pPr fontAlgn="ctr"/>
            <a:r>
              <a:rPr lang="en-US" sz="2400" b="1" dirty="0"/>
              <a:t>Cold </a:t>
            </a:r>
            <a:r>
              <a:rPr lang="en-US" sz="2400" b="1" dirty="0" smtClean="0"/>
              <a:t>shoulder</a:t>
            </a:r>
            <a:r>
              <a:rPr lang="en-US" sz="2400" b="1" dirty="0"/>
              <a:t> </a:t>
            </a:r>
            <a:endParaRPr lang="en-US" sz="2400" dirty="0"/>
          </a:p>
          <a:p>
            <a:pPr fontAlgn="ctr"/>
            <a:r>
              <a:rPr lang="en-US" sz="2400" b="1" dirty="0"/>
              <a:t>Telling parent it is all </a:t>
            </a:r>
            <a:r>
              <a:rPr lang="en-US" sz="2400" b="1" dirty="0" smtClean="0"/>
              <a:t>parent’s fault</a:t>
            </a:r>
            <a:endParaRPr lang="en-US" sz="2400" dirty="0"/>
          </a:p>
          <a:p>
            <a:endParaRPr lang="en-US" dirty="0"/>
          </a:p>
        </p:txBody>
      </p:sp>
      <p:sp>
        <p:nvSpPr>
          <p:cNvPr id="6" name="Content Placeholder 5"/>
          <p:cNvSpPr>
            <a:spLocks noGrp="1"/>
          </p:cNvSpPr>
          <p:nvPr>
            <p:ph sz="half" idx="2"/>
          </p:nvPr>
        </p:nvSpPr>
        <p:spPr/>
        <p:txBody>
          <a:bodyPr>
            <a:normAutofit/>
          </a:bodyPr>
          <a:lstStyle/>
          <a:p>
            <a:r>
              <a:rPr lang="en-US" sz="2400" b="1" dirty="0"/>
              <a:t>Love of whatever it is that the child wants more than obeying God.</a:t>
            </a:r>
            <a:endParaRPr lang="en-US" sz="2400" dirty="0"/>
          </a:p>
          <a:p>
            <a:endParaRPr lang="en-US" dirty="0"/>
          </a:p>
        </p:txBody>
      </p:sp>
    </p:spTree>
    <p:extLst>
      <p:ext uri="{BB962C8B-B14F-4D97-AF65-F5344CB8AC3E}">
        <p14:creationId xmlns:p14="http://schemas.microsoft.com/office/powerpoint/2010/main" val="257509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296" y="304800"/>
            <a:ext cx="10355517" cy="719328"/>
          </a:xfrm>
        </p:spPr>
        <p:txBody>
          <a:bodyPr/>
          <a:lstStyle/>
          <a:p>
            <a:r>
              <a:rPr lang="en-US" dirty="0" smtClean="0"/>
              <a:t>Examples of being manipulated</a:t>
            </a:r>
            <a:endParaRPr lang="en-US" dirty="0"/>
          </a:p>
        </p:txBody>
      </p:sp>
      <p:sp>
        <p:nvSpPr>
          <p:cNvPr id="3" name="Content Placeholder 2"/>
          <p:cNvSpPr>
            <a:spLocks noGrp="1"/>
          </p:cNvSpPr>
          <p:nvPr>
            <p:ph idx="1"/>
          </p:nvPr>
        </p:nvSpPr>
        <p:spPr>
          <a:xfrm>
            <a:off x="2208213" y="1161288"/>
            <a:ext cx="9372600" cy="4700016"/>
          </a:xfrm>
        </p:spPr>
        <p:txBody>
          <a:bodyPr>
            <a:normAutofit fontScale="92500" lnSpcReduction="10000"/>
          </a:bodyPr>
          <a:lstStyle/>
          <a:p>
            <a:r>
              <a:rPr lang="en-US" b="1" dirty="0" smtClean="0"/>
              <a:t>Parent: It is time to clean your room. Please take this time to go clean it now.</a:t>
            </a:r>
          </a:p>
          <a:p>
            <a:r>
              <a:rPr lang="en-US" b="1" dirty="0" smtClean="0"/>
              <a:t>Alan: But it is not dirty!!!</a:t>
            </a:r>
          </a:p>
          <a:p>
            <a:r>
              <a:rPr lang="en-US" b="1" dirty="0" smtClean="0"/>
              <a:t>Parent: Yes it is!</a:t>
            </a:r>
          </a:p>
          <a:p>
            <a:r>
              <a:rPr lang="en-US" b="1" dirty="0" smtClean="0"/>
              <a:t>Alan: You’re always wanting me to clean my room!!</a:t>
            </a:r>
          </a:p>
          <a:p>
            <a:r>
              <a:rPr lang="en-US" b="1" dirty="0" smtClean="0"/>
              <a:t>Parent: I do not!!</a:t>
            </a:r>
          </a:p>
          <a:p>
            <a:r>
              <a:rPr lang="en-US" b="1" dirty="0" smtClean="0"/>
              <a:t>Alan: You never keep your room clean. You didn’t even make your bed today!!!</a:t>
            </a:r>
          </a:p>
          <a:p>
            <a:r>
              <a:rPr lang="en-US" b="1" dirty="0" smtClean="0"/>
              <a:t>Parent: You don’t have half the responsibilities I have in a day. Go clean your room.</a:t>
            </a:r>
          </a:p>
          <a:p>
            <a:r>
              <a:rPr lang="en-US" b="1" dirty="0" smtClean="0"/>
              <a:t>Alan: My friends don’t have to clean their rooms! Their parents are cool.</a:t>
            </a:r>
          </a:p>
          <a:p>
            <a:r>
              <a:rPr lang="en-US" b="1" dirty="0" smtClean="0"/>
              <a:t>Parents: That may be true, you don’t live with them, you live with us.</a:t>
            </a:r>
          </a:p>
          <a:p>
            <a:endParaRPr lang="en-US" dirty="0"/>
          </a:p>
        </p:txBody>
      </p:sp>
    </p:spTree>
    <p:extLst>
      <p:ext uri="{BB962C8B-B14F-4D97-AF65-F5344CB8AC3E}">
        <p14:creationId xmlns:p14="http://schemas.microsoft.com/office/powerpoint/2010/main" val="3544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181" y="201168"/>
            <a:ext cx="9372600" cy="6044184"/>
          </a:xfrm>
        </p:spPr>
        <p:txBody>
          <a:bodyPr>
            <a:noAutofit/>
          </a:bodyPr>
          <a:lstStyle/>
          <a:p>
            <a:r>
              <a:rPr lang="en-US" sz="2400" b="1" dirty="0" smtClean="0"/>
              <a:t>Alan: Why is it so important to you that I clean my room?</a:t>
            </a:r>
          </a:p>
          <a:p>
            <a:r>
              <a:rPr lang="en-US" sz="2800" b="1" dirty="0" smtClean="0"/>
              <a:t>Parent: Because it is a house rule, I’m your parent and I told you to do it.</a:t>
            </a:r>
          </a:p>
          <a:p>
            <a:r>
              <a:rPr lang="en-US" sz="2800" b="1" dirty="0" smtClean="0"/>
              <a:t>Alan: Oh, all right. I’ll do it after dinner.</a:t>
            </a:r>
          </a:p>
          <a:p>
            <a:r>
              <a:rPr lang="en-US" sz="3200" b="1" dirty="0" smtClean="0"/>
              <a:t>Parent: You’ll do it now!</a:t>
            </a:r>
          </a:p>
          <a:p>
            <a:r>
              <a:rPr lang="en-US" sz="3200" b="1" dirty="0" smtClean="0"/>
              <a:t>Alan: But my friend is coming over now. I can’t.</a:t>
            </a:r>
          </a:p>
          <a:p>
            <a:r>
              <a:rPr lang="en-US" sz="4000" b="1" dirty="0" smtClean="0"/>
              <a:t>Parent: You’ll do it now or you won’t be going anywhere for 2 weeks!!!!</a:t>
            </a:r>
          </a:p>
          <a:p>
            <a:r>
              <a:rPr lang="en-US" sz="2400" b="1" dirty="0" smtClean="0"/>
              <a:t>Alan: (Mumbles something and stomps off to room.)</a:t>
            </a:r>
            <a:endParaRPr lang="en-US" sz="2400" b="1" dirty="0"/>
          </a:p>
        </p:txBody>
      </p:sp>
    </p:spTree>
    <p:extLst>
      <p:ext uri="{BB962C8B-B14F-4D97-AF65-F5344CB8AC3E}">
        <p14:creationId xmlns:p14="http://schemas.microsoft.com/office/powerpoint/2010/main" val="299688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respond to angry outburst, manipulative behavior and disrespect?</a:t>
            </a:r>
            <a:endParaRPr lang="en-US" dirty="0"/>
          </a:p>
        </p:txBody>
      </p:sp>
      <p:sp>
        <p:nvSpPr>
          <p:cNvPr id="3" name="Content Placeholder 2"/>
          <p:cNvSpPr>
            <a:spLocks noGrp="1"/>
          </p:cNvSpPr>
          <p:nvPr>
            <p:ph idx="1"/>
          </p:nvPr>
        </p:nvSpPr>
        <p:spPr>
          <a:xfrm>
            <a:off x="2299653" y="1938528"/>
            <a:ext cx="9372600" cy="4114800"/>
          </a:xfrm>
        </p:spPr>
        <p:txBody>
          <a:bodyPr>
            <a:normAutofit fontScale="92500" lnSpcReduction="10000"/>
          </a:bodyPr>
          <a:lstStyle/>
          <a:p>
            <a:r>
              <a:rPr lang="en-US" b="1" dirty="0"/>
              <a:t>Be on the alert to not get drawn into the foolish conversation. </a:t>
            </a:r>
            <a:endParaRPr lang="en-US" b="1" dirty="0" smtClean="0"/>
          </a:p>
          <a:p>
            <a:r>
              <a:rPr lang="en-US" b="1" dirty="0" smtClean="0"/>
              <a:t>Bring </a:t>
            </a:r>
            <a:r>
              <a:rPr lang="en-US" b="1" dirty="0"/>
              <a:t>child’s mind to the Word </a:t>
            </a:r>
            <a:r>
              <a:rPr lang="en-US" b="1" dirty="0" smtClean="0"/>
              <a:t>– this </a:t>
            </a:r>
            <a:r>
              <a:rPr lang="en-US" b="1" dirty="0"/>
              <a:t>is always the standard for parent and </a:t>
            </a:r>
            <a:r>
              <a:rPr lang="en-US" b="1" dirty="0" smtClean="0"/>
              <a:t>child. Speak Scripture </a:t>
            </a:r>
            <a:r>
              <a:rPr lang="en-US" b="1" dirty="0"/>
              <a:t>to the foolishness.  2 Tim </a:t>
            </a:r>
            <a:r>
              <a:rPr lang="en-US" b="1" dirty="0" smtClean="0"/>
              <a:t>3:16</a:t>
            </a:r>
          </a:p>
          <a:p>
            <a:r>
              <a:rPr lang="en-US" b="1" dirty="0"/>
              <a:t>Parent: It is time to clean your room. Please take this time to go clean it now.</a:t>
            </a:r>
          </a:p>
          <a:p>
            <a:r>
              <a:rPr lang="en-US" b="1" dirty="0"/>
              <a:t>Alan: But it is not dirty!!!</a:t>
            </a:r>
          </a:p>
          <a:p>
            <a:r>
              <a:rPr lang="en-US" b="1" dirty="0" smtClean="0"/>
              <a:t>At this point the Parent was lured into the verbal snare…</a:t>
            </a:r>
          </a:p>
          <a:p>
            <a:r>
              <a:rPr lang="en-US" b="1" dirty="0" smtClean="0"/>
              <a:t>If room is actually clean, Alan can respectfully tell the parent he cleaned it already. “I understand that you want me to clean my room, but I did it earlier today.”</a:t>
            </a:r>
          </a:p>
          <a:p>
            <a:r>
              <a:rPr lang="en-US" b="1" dirty="0" smtClean="0"/>
              <a:t>Parent: I have seen your room just a few minutes ago and it is not clean. You are trying to get out of doing what you are asked to do. </a:t>
            </a:r>
          </a:p>
          <a:p>
            <a:endParaRPr lang="en-US" dirty="0"/>
          </a:p>
          <a:p>
            <a:endParaRPr lang="en-US" dirty="0"/>
          </a:p>
        </p:txBody>
      </p:sp>
    </p:spTree>
    <p:extLst>
      <p:ext uri="{BB962C8B-B14F-4D97-AF65-F5344CB8AC3E}">
        <p14:creationId xmlns:p14="http://schemas.microsoft.com/office/powerpoint/2010/main" val="238462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99944" y="484632"/>
            <a:ext cx="9372600" cy="5952744"/>
          </a:xfrm>
        </p:spPr>
        <p:txBody>
          <a:bodyPr>
            <a:normAutofit/>
          </a:bodyPr>
          <a:lstStyle/>
          <a:p>
            <a:r>
              <a:rPr lang="en-US" b="1" dirty="0"/>
              <a:t>Alan: Oh, all right. I’ll do it after dinner.</a:t>
            </a:r>
          </a:p>
          <a:p>
            <a:r>
              <a:rPr lang="en-US" b="1" dirty="0"/>
              <a:t>Parent: You’ll do it now</a:t>
            </a:r>
            <a:r>
              <a:rPr lang="en-US" b="1" dirty="0" smtClean="0"/>
              <a:t>! </a:t>
            </a:r>
            <a:r>
              <a:rPr lang="en-US" b="1" i="1" dirty="0" smtClean="0"/>
              <a:t>Parent gets caught in the trap of speaking to a fool and becomes a fool!!</a:t>
            </a:r>
            <a:endParaRPr lang="en-US" b="1" i="1" dirty="0"/>
          </a:p>
          <a:p>
            <a:r>
              <a:rPr lang="en-US" b="1" dirty="0"/>
              <a:t>Alan: But my friend is coming over now. I can’t.</a:t>
            </a:r>
          </a:p>
          <a:p>
            <a:r>
              <a:rPr lang="en-US" b="1" dirty="0"/>
              <a:t>Parent: You’ll do it now or you won’t be going anywhere for 2 weeks</a:t>
            </a:r>
            <a:r>
              <a:rPr lang="en-US" b="1" dirty="0" smtClean="0"/>
              <a:t>!!!!  </a:t>
            </a:r>
            <a:r>
              <a:rPr lang="en-US" b="1" i="1" dirty="0" smtClean="0"/>
              <a:t>Threats and punishment</a:t>
            </a:r>
            <a:r>
              <a:rPr lang="en-US" b="1" dirty="0" smtClean="0"/>
              <a:t>. </a:t>
            </a:r>
          </a:p>
          <a:p>
            <a:r>
              <a:rPr lang="en-US" b="1" dirty="0" smtClean="0"/>
              <a:t>Parent: How about you stop this behavior and just go to your room and get it done. You would be half done by now. After you are done you can play with your friend. </a:t>
            </a:r>
          </a:p>
          <a:p>
            <a:r>
              <a:rPr lang="en-US" b="1" dirty="0" smtClean="0"/>
              <a:t>Parent: I need to remind you to obey God’s Word and obey your parent in the Lord. Anger just stirs up strife. Think about how good your room will look and that you will be pleasing to God and to me.</a:t>
            </a:r>
          </a:p>
          <a:p>
            <a:r>
              <a:rPr lang="en-US" b="1" dirty="0" smtClean="0"/>
              <a:t>If child continues, just state that he will do as you ask and that you are done discussing it. (Depending on child’s age you may assist to help teach how to do this and to engage with the child.)</a:t>
            </a:r>
            <a:endParaRPr lang="en-US" b="1" dirty="0"/>
          </a:p>
        </p:txBody>
      </p:sp>
    </p:spTree>
    <p:extLst>
      <p:ext uri="{BB962C8B-B14F-4D97-AF65-F5344CB8AC3E}">
        <p14:creationId xmlns:p14="http://schemas.microsoft.com/office/powerpoint/2010/main" val="111147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2098485" y="758952"/>
            <a:ext cx="9372600" cy="5065776"/>
          </a:xfrm>
        </p:spPr>
        <p:txBody>
          <a:bodyPr/>
          <a:lstStyle/>
          <a:p>
            <a:r>
              <a:rPr lang="en-US" sz="2400" b="1" dirty="0" smtClean="0"/>
              <a:t>We tend to go for the “jugular” quickly.</a:t>
            </a:r>
          </a:p>
          <a:p>
            <a:r>
              <a:rPr lang="en-US" sz="2400" b="1" dirty="0" smtClean="0"/>
              <a:t>We tend to go for the punishment too quickly. </a:t>
            </a:r>
          </a:p>
          <a:p>
            <a:r>
              <a:rPr lang="en-US" sz="2400" b="1" dirty="0" smtClean="0"/>
              <a:t>We tend to escalate punishments until the child is hardened and it takes more and more punishment to achieve any results, especially in a strong willed child</a:t>
            </a:r>
            <a:r>
              <a:rPr lang="en-US" sz="2400" b="1" dirty="0" smtClean="0"/>
              <a:t>. Or</a:t>
            </a:r>
          </a:p>
          <a:p>
            <a:r>
              <a:rPr lang="en-US" sz="2400" b="1" dirty="0" smtClean="0"/>
              <a:t>We punish the child too harshly and break their sense of self.</a:t>
            </a:r>
            <a:endParaRPr lang="en-US" sz="2400" b="1" dirty="0" smtClean="0"/>
          </a:p>
          <a:p>
            <a:r>
              <a:rPr lang="en-US" sz="2400" b="1" dirty="0" smtClean="0"/>
              <a:t>We get out of control due to getting emotional rather than having the peace of God.</a:t>
            </a:r>
          </a:p>
          <a:p>
            <a:r>
              <a:rPr lang="en-US" sz="2400" b="1" dirty="0" smtClean="0"/>
              <a:t>***Instead – </a:t>
            </a:r>
            <a:r>
              <a:rPr lang="en-US" sz="2400" b="1" dirty="0" smtClean="0"/>
              <a:t>ge</a:t>
            </a:r>
            <a:r>
              <a:rPr lang="en-US" sz="2400" b="1" dirty="0" smtClean="0"/>
              <a:t>t a grip on yourself and </a:t>
            </a:r>
            <a:r>
              <a:rPr lang="en-US" sz="2400" b="1" dirty="0" smtClean="0"/>
              <a:t>appeal </a:t>
            </a:r>
            <a:r>
              <a:rPr lang="en-US" sz="2400" b="1" dirty="0" smtClean="0"/>
              <a:t>to personal responsibility at age appropriate behavior.</a:t>
            </a:r>
          </a:p>
          <a:p>
            <a:pPr marL="45720" indent="0">
              <a:buNone/>
            </a:pPr>
            <a:endParaRPr lang="en-US" dirty="0"/>
          </a:p>
          <a:p>
            <a:endParaRPr lang="en-US" dirty="0"/>
          </a:p>
        </p:txBody>
      </p:sp>
    </p:spTree>
    <p:extLst>
      <p:ext uri="{BB962C8B-B14F-4D97-AF65-F5344CB8AC3E}">
        <p14:creationId xmlns:p14="http://schemas.microsoft.com/office/powerpoint/2010/main" val="18291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10145205" cy="993648"/>
          </a:xfrm>
        </p:spPr>
        <p:txBody>
          <a:bodyPr/>
          <a:lstStyle/>
          <a:p>
            <a:r>
              <a:rPr lang="en-US" dirty="0" smtClean="0"/>
              <a:t>Discipline child to be a </a:t>
            </a:r>
            <a:r>
              <a:rPr lang="en-US" dirty="0" smtClean="0"/>
              <a:t>disciple.</a:t>
            </a:r>
            <a:endParaRPr lang="en-US" dirty="0"/>
          </a:p>
        </p:txBody>
      </p:sp>
      <p:sp>
        <p:nvSpPr>
          <p:cNvPr id="3" name="Content Placeholder 2"/>
          <p:cNvSpPr>
            <a:spLocks noGrp="1"/>
          </p:cNvSpPr>
          <p:nvPr>
            <p:ph idx="1"/>
          </p:nvPr>
        </p:nvSpPr>
        <p:spPr/>
        <p:txBody>
          <a:bodyPr>
            <a:normAutofit/>
          </a:bodyPr>
          <a:lstStyle/>
          <a:p>
            <a:r>
              <a:rPr lang="en-US" sz="2800" b="1" dirty="0" smtClean="0"/>
              <a:t>From a place of peace and calm with God, loving your child </a:t>
            </a:r>
            <a:r>
              <a:rPr lang="en-US" sz="2800" b="1" dirty="0" smtClean="0"/>
              <a:t>(who </a:t>
            </a:r>
            <a:r>
              <a:rPr lang="en-US" sz="2800" b="1" dirty="0" smtClean="0"/>
              <a:t>is considered a fool from God’s </a:t>
            </a:r>
            <a:r>
              <a:rPr lang="en-US" sz="2800" b="1" dirty="0" smtClean="0"/>
              <a:t>perspective), </a:t>
            </a:r>
            <a:r>
              <a:rPr lang="en-US" sz="2800" b="1" dirty="0" smtClean="0"/>
              <a:t>we are to teach and train our children to obey </a:t>
            </a:r>
            <a:r>
              <a:rPr lang="en-US" sz="2800" b="1" dirty="0" smtClean="0"/>
              <a:t>us - </a:t>
            </a:r>
            <a:r>
              <a:rPr lang="en-US" sz="2800" b="1" dirty="0" smtClean="0"/>
              <a:t>and in doing so, will learn to obey God. </a:t>
            </a:r>
            <a:endParaRPr lang="en-US" sz="2800" b="1" dirty="0" smtClean="0"/>
          </a:p>
          <a:p>
            <a:r>
              <a:rPr lang="en-US" sz="2800" b="1" dirty="0" smtClean="0"/>
              <a:t>Possibly </a:t>
            </a:r>
            <a:r>
              <a:rPr lang="en-US" sz="2800" b="1" dirty="0" smtClean="0"/>
              <a:t>more importantly, your son or daughter will learn how to be </a:t>
            </a:r>
            <a:r>
              <a:rPr lang="en-US" sz="2800" b="1" i="1" dirty="0" smtClean="0"/>
              <a:t>at rest and live in a love relationship with God and Jesus Christ </a:t>
            </a:r>
            <a:r>
              <a:rPr lang="en-US" sz="2800" b="1" dirty="0" smtClean="0"/>
              <a:t>for the child/teen’s life.  </a:t>
            </a:r>
          </a:p>
          <a:p>
            <a:endParaRPr lang="en-US" sz="2800" dirty="0"/>
          </a:p>
        </p:txBody>
      </p:sp>
    </p:spTree>
    <p:extLst>
      <p:ext uri="{BB962C8B-B14F-4D97-AF65-F5344CB8AC3E}">
        <p14:creationId xmlns:p14="http://schemas.microsoft.com/office/powerpoint/2010/main" val="1323225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r>
              <a:rPr lang="en-US" sz="2800" b="1" dirty="0"/>
              <a:t>1 John tells us that love and obedience are one in the same. </a:t>
            </a:r>
          </a:p>
          <a:p>
            <a:r>
              <a:rPr lang="en-US" sz="2800" b="1" dirty="0"/>
              <a:t>A child/teen will get angry due to many reasons. Talk and find out the reasons and teach the child skills in how to deal with the problem. </a:t>
            </a:r>
          </a:p>
          <a:p>
            <a:r>
              <a:rPr lang="en-US" sz="2800" b="1" dirty="0"/>
              <a:t>Nurturing with </a:t>
            </a:r>
            <a:r>
              <a:rPr lang="en-US" sz="2800" b="1" dirty="0" smtClean="0"/>
              <a:t>an easy presence and authority, </a:t>
            </a:r>
            <a:r>
              <a:rPr lang="en-US" sz="2800" b="1" dirty="0"/>
              <a:t>and being clear and consistent in your discipline will help train the </a:t>
            </a:r>
            <a:r>
              <a:rPr lang="en-US" sz="2800" b="1" dirty="0" smtClean="0"/>
              <a:t>child to love and obey Yahweh and Christ. </a:t>
            </a:r>
            <a:endParaRPr lang="en-US" sz="2800" b="1" dirty="0"/>
          </a:p>
          <a:p>
            <a:endParaRPr lang="en-US" dirty="0"/>
          </a:p>
        </p:txBody>
      </p:sp>
    </p:spTree>
    <p:extLst>
      <p:ext uri="{BB962C8B-B14F-4D97-AF65-F5344CB8AC3E}">
        <p14:creationId xmlns:p14="http://schemas.microsoft.com/office/powerpoint/2010/main" val="133443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7613" y="1948293"/>
            <a:ext cx="2743201" cy="2322178"/>
          </a:xfrm>
        </p:spPr>
        <p:txBody>
          <a:bodyPr>
            <a:noAutofit/>
          </a:bodyPr>
          <a:lstStyle/>
          <a:p>
            <a:r>
              <a:rPr lang="en-US" sz="2400" b="1" dirty="0" smtClean="0">
                <a:solidFill>
                  <a:schemeClr val="tx2">
                    <a:lumMod val="95000"/>
                    <a:lumOff val="5000"/>
                  </a:schemeClr>
                </a:solidFill>
              </a:rPr>
              <a:t>Anger </a:t>
            </a:r>
            <a:r>
              <a:rPr lang="en-US" sz="2400" b="1" dirty="0">
                <a:solidFill>
                  <a:schemeClr val="tx2">
                    <a:lumMod val="95000"/>
                    <a:lumOff val="5000"/>
                  </a:schemeClr>
                </a:solidFill>
              </a:rPr>
              <a:t>can be very scary, create great conflict and strife, and if not addressed and left to its own devices, will cause serious characterological issues. </a:t>
            </a:r>
            <a:br>
              <a:rPr lang="en-US" sz="2400" b="1" dirty="0">
                <a:solidFill>
                  <a:schemeClr val="tx2">
                    <a:lumMod val="95000"/>
                    <a:lumOff val="5000"/>
                  </a:schemeClr>
                </a:solidFill>
              </a:rPr>
            </a:br>
            <a:endParaRPr lang="en-US" sz="2400" b="1" dirty="0">
              <a:solidFill>
                <a:schemeClr val="tx2">
                  <a:lumMod val="95000"/>
                  <a:lumOff val="5000"/>
                </a:schemeClr>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4086" b="4086"/>
          <a:stretch>
            <a:fillRect/>
          </a:stretch>
        </p:blipFill>
        <p:spPr/>
      </p:pic>
      <p:sp>
        <p:nvSpPr>
          <p:cNvPr id="3" name="Text Placeholder 2"/>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609149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95000"/>
                    <a:lumOff val="5000"/>
                  </a:schemeClr>
                </a:solidFill>
              </a:rPr>
              <a:t>Children are an added blessing.</a:t>
            </a:r>
            <a:endParaRPr lang="en-US" b="1" dirty="0">
              <a:solidFill>
                <a:schemeClr val="tx2">
                  <a:lumMod val="95000"/>
                  <a:lumOff val="5000"/>
                </a:schemeClr>
              </a:solidFill>
            </a:endParaRPr>
          </a:p>
        </p:txBody>
      </p:sp>
      <p:pic>
        <p:nvPicPr>
          <p:cNvPr id="5"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5324" y="1600200"/>
            <a:ext cx="6178378" cy="4114800"/>
          </a:xfrm>
        </p:spPr>
      </p:pic>
    </p:spTree>
    <p:extLst>
      <p:ext uri="{BB962C8B-B14F-4D97-AF65-F5344CB8AC3E}">
        <p14:creationId xmlns:p14="http://schemas.microsoft.com/office/powerpoint/2010/main" val="664421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7613" y="1116188"/>
            <a:ext cx="2743201" cy="3466999"/>
          </a:xfrm>
        </p:spPr>
        <p:txBody>
          <a:bodyPr>
            <a:normAutofit/>
          </a:bodyPr>
          <a:lstStyle/>
          <a:p>
            <a:r>
              <a:rPr lang="en-US" sz="2800" b="1" dirty="0" smtClean="0">
                <a:solidFill>
                  <a:schemeClr val="tx2">
                    <a:lumMod val="95000"/>
                    <a:lumOff val="5000"/>
                  </a:schemeClr>
                </a:solidFill>
              </a:rPr>
              <a:t>Children obey your parents in the Lord…so that it may be well with you and you live a long life. </a:t>
            </a:r>
            <a:br>
              <a:rPr lang="en-US" sz="2800" b="1" dirty="0" smtClean="0">
                <a:solidFill>
                  <a:schemeClr val="tx2">
                    <a:lumMod val="95000"/>
                    <a:lumOff val="5000"/>
                  </a:schemeClr>
                </a:solidFill>
              </a:rPr>
            </a:br>
            <a:r>
              <a:rPr lang="en-US" sz="2000" b="1" dirty="0" smtClean="0">
                <a:solidFill>
                  <a:schemeClr val="tx2">
                    <a:lumMod val="95000"/>
                    <a:lumOff val="5000"/>
                  </a:schemeClr>
                </a:solidFill>
              </a:rPr>
              <a:t>Eph. 6:1,3</a:t>
            </a:r>
            <a:endParaRPr lang="en-US" sz="2000" b="1" dirty="0">
              <a:solidFill>
                <a:schemeClr val="tx2">
                  <a:lumMod val="95000"/>
                  <a:lumOff val="5000"/>
                </a:schemeClr>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955" r="9955"/>
          <a:stretch>
            <a:fillRect/>
          </a:stretch>
        </p:blipFill>
        <p:spPr/>
      </p:pic>
    </p:spTree>
    <p:extLst>
      <p:ext uri="{BB962C8B-B14F-4D97-AF65-F5344CB8AC3E}">
        <p14:creationId xmlns:p14="http://schemas.microsoft.com/office/powerpoint/2010/main" val="879912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949" y="338328"/>
            <a:ext cx="6400801" cy="2486025"/>
          </a:xfrm>
        </p:spPr>
        <p:txBody>
          <a:bodyPr/>
          <a:lstStyle/>
          <a:p>
            <a:r>
              <a:rPr lang="en-US" dirty="0" smtClean="0"/>
              <a:t>We need to learn how to be “at rest” with our child/</a:t>
            </a:r>
            <a:r>
              <a:rPr lang="en-US" dirty="0" err="1" smtClean="0"/>
              <a:t>ren</a:t>
            </a:r>
            <a:r>
              <a:rPr lang="en-US" dirty="0" smtClean="0"/>
              <a:t>.</a:t>
            </a:r>
            <a:endParaRPr lang="en-US" dirty="0"/>
          </a:p>
        </p:txBody>
      </p:sp>
      <p:sp>
        <p:nvSpPr>
          <p:cNvPr id="3" name="Text Placeholder 2"/>
          <p:cNvSpPr>
            <a:spLocks noGrp="1"/>
          </p:cNvSpPr>
          <p:nvPr>
            <p:ph type="body" idx="1"/>
          </p:nvPr>
        </p:nvSpPr>
        <p:spPr>
          <a:xfrm>
            <a:off x="5326315" y="3108332"/>
            <a:ext cx="6400801" cy="1975731"/>
          </a:xfrm>
        </p:spPr>
        <p:txBody>
          <a:bodyPr>
            <a:normAutofit/>
          </a:bodyPr>
          <a:lstStyle/>
          <a:p>
            <a:r>
              <a:rPr lang="en-US" sz="2800" dirty="0">
                <a:solidFill>
                  <a:schemeClr val="tx2"/>
                </a:solidFill>
              </a:rPr>
              <a:t>Psalm 131:2  But I have calmed and quieted my soul, like a weaned child with its mother; like a weaned child is my soul within me</a:t>
            </a:r>
            <a:r>
              <a:rPr lang="en-US" sz="2800" dirty="0" smtClean="0">
                <a:solidFill>
                  <a:schemeClr val="tx2"/>
                </a:solidFill>
              </a:rPr>
              <a:t>.</a:t>
            </a:r>
            <a:endParaRPr lang="en-US" sz="2800" dirty="0">
              <a:solidFill>
                <a:schemeClr val="tx2"/>
              </a:solidFill>
            </a:endParaRPr>
          </a:p>
        </p:txBody>
      </p:sp>
    </p:spTree>
    <p:extLst>
      <p:ext uri="{BB962C8B-B14F-4D97-AF65-F5344CB8AC3E}">
        <p14:creationId xmlns:p14="http://schemas.microsoft.com/office/powerpoint/2010/main" val="2660814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4294967295"/>
          </p:nvPr>
        </p:nvPicPr>
        <p:blipFill>
          <a:blip r:embed="rId2"/>
          <a:srcRect t="23285" b="23285"/>
          <a:stretch>
            <a:fillRect/>
          </a:stretch>
        </p:blipFill>
        <p:spPr>
          <a:xfrm rot="10800000">
            <a:off x="-439420" y="-1722121"/>
            <a:ext cx="11219180" cy="7737208"/>
          </a:xfrm>
          <a:prstGeom prst="rect">
            <a:avLst/>
          </a:prstGeom>
        </p:spPr>
      </p:pic>
    </p:spTree>
    <p:extLst>
      <p:ext uri="{BB962C8B-B14F-4D97-AF65-F5344CB8AC3E}">
        <p14:creationId xmlns:p14="http://schemas.microsoft.com/office/powerpoint/2010/main" val="3568390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tx2"/>
                </a:solidFill>
              </a:rPr>
              <a:t>Not Weaned</a:t>
            </a:r>
            <a:endParaRPr lang="en-US" sz="4400" dirty="0">
              <a:solidFill>
                <a:schemeClr val="tx2"/>
              </a:soli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4023" b="4023"/>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82078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2"/>
                </a:solidFill>
              </a:rPr>
              <a:t>Weaned</a:t>
            </a:r>
            <a:endParaRPr lang="en-US" sz="4400" b="1" dirty="0">
              <a:solidFill>
                <a:schemeClr val="tx2"/>
              </a:solidFill>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12424" b="12424"/>
          <a:stretch>
            <a:fillRect/>
          </a:stretch>
        </p:blipFill>
        <p:spPr/>
      </p:pic>
      <p:sp>
        <p:nvSpPr>
          <p:cNvPr id="4" name="Text Placeholder 3"/>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743" y="131486"/>
            <a:ext cx="6696714" cy="6070801"/>
          </a:xfrm>
          <a:prstGeom prst="rect">
            <a:avLst/>
          </a:prstGeom>
        </p:spPr>
      </p:pic>
    </p:spTree>
    <p:extLst>
      <p:ext uri="{BB962C8B-B14F-4D97-AF65-F5344CB8AC3E}">
        <p14:creationId xmlns:p14="http://schemas.microsoft.com/office/powerpoint/2010/main" val="2600749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The real relationship with a child does not begin with words, but in “being with”…</a:t>
            </a:r>
            <a:endParaRPr lang="en-US" b="1" dirty="0">
              <a:solidFill>
                <a:schemeClr val="tx2"/>
              </a:solidFill>
            </a:endParaRPr>
          </a:p>
        </p:txBody>
      </p:sp>
      <p:sp>
        <p:nvSpPr>
          <p:cNvPr id="3" name="Content Placeholder 2"/>
          <p:cNvSpPr>
            <a:spLocks noGrp="1"/>
          </p:cNvSpPr>
          <p:nvPr>
            <p:ph idx="1"/>
          </p:nvPr>
        </p:nvSpPr>
        <p:spPr/>
        <p:txBody>
          <a:bodyPr>
            <a:normAutofit/>
          </a:bodyPr>
          <a:lstStyle/>
          <a:p>
            <a:endParaRPr lang="en-US" sz="2400" b="1" dirty="0" smtClean="0">
              <a:solidFill>
                <a:schemeClr val="tx2"/>
              </a:solidFill>
            </a:endParaRPr>
          </a:p>
          <a:p>
            <a:r>
              <a:rPr lang="en-US" sz="2400" b="1" dirty="0" smtClean="0">
                <a:solidFill>
                  <a:schemeClr val="tx2"/>
                </a:solidFill>
              </a:rPr>
              <a:t>“</a:t>
            </a:r>
            <a:r>
              <a:rPr lang="en-US" sz="2400" b="1" dirty="0">
                <a:solidFill>
                  <a:schemeClr val="tx2"/>
                </a:solidFill>
              </a:rPr>
              <a:t>You have made us for yourself O Lord, and our heart is restless until it finds rest in you</a:t>
            </a:r>
            <a:r>
              <a:rPr lang="en-US" sz="2400" b="1" dirty="0" smtClean="0">
                <a:solidFill>
                  <a:schemeClr val="tx2"/>
                </a:solidFill>
              </a:rPr>
              <a:t>.”</a:t>
            </a:r>
            <a:r>
              <a:rPr lang="en-US" sz="2400" b="1" dirty="0">
                <a:solidFill>
                  <a:schemeClr val="tx2"/>
                </a:solidFill>
              </a:rPr>
              <a:t> </a:t>
            </a:r>
            <a:r>
              <a:rPr lang="en-US" b="1" dirty="0">
                <a:solidFill>
                  <a:schemeClr val="tx2"/>
                </a:solidFill>
              </a:rPr>
              <a:t>Augustine of Hippo, </a:t>
            </a:r>
            <a:r>
              <a:rPr lang="en-US" b="1" i="1" dirty="0">
                <a:solidFill>
                  <a:schemeClr val="tx2"/>
                </a:solidFill>
              </a:rPr>
              <a:t>Confessions</a:t>
            </a:r>
          </a:p>
          <a:p>
            <a:r>
              <a:rPr lang="en-US" sz="2800" b="1" dirty="0" smtClean="0">
                <a:solidFill>
                  <a:schemeClr val="tx2"/>
                </a:solidFill>
              </a:rPr>
              <a:t>Proverbs 29:9  When </a:t>
            </a:r>
            <a:r>
              <a:rPr lang="en-US" sz="2800" b="1" dirty="0">
                <a:solidFill>
                  <a:schemeClr val="tx2"/>
                </a:solidFill>
              </a:rPr>
              <a:t>a wise man has a controversy with a foolish man, </a:t>
            </a:r>
            <a:r>
              <a:rPr lang="en-US" sz="2800" b="1" dirty="0" smtClean="0">
                <a:solidFill>
                  <a:schemeClr val="tx2"/>
                </a:solidFill>
              </a:rPr>
              <a:t>the </a:t>
            </a:r>
            <a:r>
              <a:rPr lang="en-US" sz="2800" b="1" dirty="0">
                <a:solidFill>
                  <a:schemeClr val="tx2"/>
                </a:solidFill>
              </a:rPr>
              <a:t>foolish man either rages or laughs, and there is no rest</a:t>
            </a:r>
            <a:r>
              <a:rPr lang="en-US" sz="2800" b="1" dirty="0" smtClean="0">
                <a:solidFill>
                  <a:schemeClr val="tx2"/>
                </a:solidFill>
              </a:rPr>
              <a:t>.</a:t>
            </a:r>
          </a:p>
          <a:p>
            <a:r>
              <a:rPr lang="en-US" sz="2800" b="1" dirty="0" smtClean="0">
                <a:solidFill>
                  <a:schemeClr val="tx2"/>
                </a:solidFill>
              </a:rPr>
              <a:t>Matthew 11:28  Come </a:t>
            </a:r>
            <a:r>
              <a:rPr lang="en-US" sz="2800" b="1" dirty="0">
                <a:solidFill>
                  <a:schemeClr val="tx2"/>
                </a:solidFill>
              </a:rPr>
              <a:t>to Me, all who are weary and heavy-laden, and I will give you rest.</a:t>
            </a:r>
          </a:p>
          <a:p>
            <a:endParaRPr lang="en-US" dirty="0"/>
          </a:p>
          <a:p>
            <a:endParaRPr lang="en-US" dirty="0"/>
          </a:p>
        </p:txBody>
      </p:sp>
    </p:spTree>
    <p:extLst>
      <p:ext uri="{BB962C8B-B14F-4D97-AF65-F5344CB8AC3E}">
        <p14:creationId xmlns:p14="http://schemas.microsoft.com/office/powerpoint/2010/main" val="3193348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744" y="304800"/>
            <a:ext cx="10200069" cy="819912"/>
          </a:xfrm>
        </p:spPr>
        <p:txBody>
          <a:bodyPr/>
          <a:lstStyle/>
          <a:p>
            <a:r>
              <a:rPr lang="en-US" dirty="0" smtClean="0"/>
              <a:t>Love - our godly connection with our child</a:t>
            </a:r>
            <a:endParaRPr lang="en-US" dirty="0"/>
          </a:p>
        </p:txBody>
      </p:sp>
      <p:sp>
        <p:nvSpPr>
          <p:cNvPr id="3" name="Content Placeholder 2"/>
          <p:cNvSpPr>
            <a:spLocks noGrp="1"/>
          </p:cNvSpPr>
          <p:nvPr>
            <p:ph idx="1"/>
          </p:nvPr>
        </p:nvSpPr>
        <p:spPr>
          <a:xfrm>
            <a:off x="2208213" y="1252728"/>
            <a:ext cx="9372600" cy="5312664"/>
          </a:xfrm>
        </p:spPr>
        <p:txBody>
          <a:bodyPr>
            <a:normAutofit/>
          </a:bodyPr>
          <a:lstStyle/>
          <a:p>
            <a:r>
              <a:rPr lang="en-US" b="1" dirty="0"/>
              <a:t>Develop the capacity to be </a:t>
            </a:r>
            <a:r>
              <a:rPr lang="en-US" b="1" dirty="0" smtClean="0"/>
              <a:t>with the child in peace, to be overjoyed to be in the child’s presence</a:t>
            </a:r>
            <a:endParaRPr lang="en-US" b="1" dirty="0"/>
          </a:p>
          <a:p>
            <a:r>
              <a:rPr lang="en-US" b="1" dirty="0"/>
              <a:t>They sense </a:t>
            </a:r>
            <a:r>
              <a:rPr lang="en-US" b="1" dirty="0" smtClean="0"/>
              <a:t>our energy</a:t>
            </a:r>
          </a:p>
          <a:p>
            <a:r>
              <a:rPr lang="en-US" b="1" dirty="0" smtClean="0"/>
              <a:t>They welcome our presence and desire to be with us more than their peers</a:t>
            </a:r>
          </a:p>
          <a:p>
            <a:r>
              <a:rPr lang="en-US" b="1" dirty="0" smtClean="0"/>
              <a:t>Children need to be able to play in our presence under our protection</a:t>
            </a:r>
          </a:p>
          <a:p>
            <a:r>
              <a:rPr lang="en-US" b="1" dirty="0" smtClean="0"/>
              <a:t>Hold your children with love - love is the glue</a:t>
            </a:r>
          </a:p>
          <a:p>
            <a:r>
              <a:rPr lang="en-US" b="1" dirty="0" smtClean="0"/>
              <a:t>Loving and safe attachment to the parents is paramount</a:t>
            </a:r>
          </a:p>
          <a:p>
            <a:pPr lvl="1"/>
            <a:r>
              <a:rPr lang="en-US" sz="2000" b="1" dirty="0" smtClean="0"/>
              <a:t>Consistency</a:t>
            </a:r>
          </a:p>
          <a:p>
            <a:pPr lvl="1"/>
            <a:r>
              <a:rPr lang="en-US" sz="2000" b="1" dirty="0" smtClean="0"/>
              <a:t>Understanding</a:t>
            </a:r>
          </a:p>
          <a:p>
            <a:pPr lvl="1"/>
            <a:r>
              <a:rPr lang="en-US" sz="2000" b="1" dirty="0" smtClean="0"/>
              <a:t>Meet needs, physical, social, emotional, intellectual and spiritual</a:t>
            </a:r>
          </a:p>
        </p:txBody>
      </p:sp>
    </p:spTree>
    <p:extLst>
      <p:ext uri="{BB962C8B-B14F-4D97-AF65-F5344CB8AC3E}">
        <p14:creationId xmlns:p14="http://schemas.microsoft.com/office/powerpoint/2010/main" val="424928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868</TotalTime>
  <Words>1970</Words>
  <Application>Microsoft Office PowerPoint</Application>
  <PresentationFormat>Widescreen</PresentationFormat>
  <Paragraphs>180</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Euphemia</vt:lpstr>
      <vt:lpstr>Times New Roman</vt:lpstr>
      <vt:lpstr>Wingdings</vt:lpstr>
      <vt:lpstr>Children Playing 16x9</vt:lpstr>
      <vt:lpstr>Dealing with Episodes  of Anger</vt:lpstr>
      <vt:lpstr>Proverbs 15:18 A hot-tempered man stirs up strife, but the slow to anger calms a dispute.</vt:lpstr>
      <vt:lpstr>Anger can be very scary, create great conflict and strife, and if not addressed and left to its own devices, will cause serious characterological issues.  </vt:lpstr>
      <vt:lpstr>We need to learn how to be “at rest” with our child/ren.</vt:lpstr>
      <vt:lpstr>PowerPoint Presentation</vt:lpstr>
      <vt:lpstr>Not Weaned</vt:lpstr>
      <vt:lpstr>Weaned</vt:lpstr>
      <vt:lpstr>The real relationship with a child does not begin with words, but in “being with”…</vt:lpstr>
      <vt:lpstr>Love - our godly connection with our child</vt:lpstr>
      <vt:lpstr>What causes anger in children?</vt:lpstr>
      <vt:lpstr>Our goal is to teach them how to deal with emotions such as anger in a Christ-like way.</vt:lpstr>
      <vt:lpstr>PowerPoint Presentation</vt:lpstr>
      <vt:lpstr>Continued…</vt:lpstr>
      <vt:lpstr>Fathers, do not provoke your children to anger, but bring them up in the discipline and instruction of the LORD. Eph. 6:4</vt:lpstr>
      <vt:lpstr>8. Being legalistic</vt:lpstr>
      <vt:lpstr>PowerPoint Presentation</vt:lpstr>
      <vt:lpstr>14. Failing to keep your promises causes:</vt:lpstr>
      <vt:lpstr>PowerPoint Presentation</vt:lpstr>
      <vt:lpstr>A disrespectful and manipulative child will be an angry child, teen, and adult</vt:lpstr>
      <vt:lpstr>Child/teen acting out… (or maybe parent too?)</vt:lpstr>
      <vt:lpstr>PowerPoint Presentation</vt:lpstr>
      <vt:lpstr>Chart continued</vt:lpstr>
      <vt:lpstr>Examples of being manipulated</vt:lpstr>
      <vt:lpstr>PowerPoint Presentation</vt:lpstr>
      <vt:lpstr>How do we respond to angry outburst, manipulative behavior and disrespect?</vt:lpstr>
      <vt:lpstr>PowerPoint Presentation</vt:lpstr>
      <vt:lpstr> </vt:lpstr>
      <vt:lpstr>Discipline child to be a disciple.</vt:lpstr>
      <vt:lpstr>PowerPoint Presentation</vt:lpstr>
      <vt:lpstr>Children are an added blessing.</vt:lpstr>
      <vt:lpstr>Children obey your parents in the Lord…so that it may be well with you and you live a long life.  Eph. 6:1,3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Episodes  of Anger</dc:title>
  <dc:creator>Mary Ann Yaconis</dc:creator>
  <cp:lastModifiedBy>Mary Ann Yaconis</cp:lastModifiedBy>
  <cp:revision>57</cp:revision>
  <cp:lastPrinted>2019-03-07T15:06:31Z</cp:lastPrinted>
  <dcterms:created xsi:type="dcterms:W3CDTF">2019-03-04T00:15:25Z</dcterms:created>
  <dcterms:modified xsi:type="dcterms:W3CDTF">2019-03-07T21:15:00Z</dcterms:modified>
</cp:coreProperties>
</file>