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2" r:id="rId3"/>
    <p:sldId id="263" r:id="rId4"/>
    <p:sldId id="264" r:id="rId5"/>
    <p:sldId id="259" r:id="rId6"/>
    <p:sldId id="258" r:id="rId7"/>
    <p:sldId id="257" r:id="rId8"/>
    <p:sldId id="265" r:id="rId9"/>
    <p:sldId id="266" r:id="rId10"/>
    <p:sldId id="260" r:id="rId11"/>
    <p:sldId id="261" r:id="rId12"/>
    <p:sldId id="267" r:id="rId13"/>
    <p:sldId id="269" r:id="rId14"/>
    <p:sldId id="268"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B3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146"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ean\Documents\LHIM\Parenting%20Seminar\crime%20sta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ean\Documents\LHIM\Parenting%20Seminar\crime%20sta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ean\Documents\LHIM\Parenting%20Seminar\crime%20sta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800" b="1" i="0" u="none" strike="noStrike" kern="1200" spc="0" baseline="0">
                <a:solidFill>
                  <a:prstClr val="black">
                    <a:lumMod val="65000"/>
                    <a:lumOff val="35000"/>
                  </a:prstClr>
                </a:solidFill>
                <a:latin typeface="+mn-lt"/>
                <a:ea typeface="+mn-ea"/>
                <a:cs typeface="+mn-cs"/>
              </a:defRPr>
            </a:pPr>
            <a:r>
              <a:rPr lang="en-US" sz="2800" b="1" i="0" u="none" strike="noStrike" kern="1200" spc="0" baseline="0">
                <a:solidFill>
                  <a:prstClr val="black">
                    <a:lumMod val="65000"/>
                    <a:lumOff val="35000"/>
                  </a:prstClr>
                </a:solidFill>
                <a:latin typeface="+mn-lt"/>
                <a:ea typeface="+mn-ea"/>
                <a:cs typeface="+mn-cs"/>
              </a:rPr>
              <a:t>Murder per 100,000 People</a:t>
            </a:r>
          </a:p>
        </c:rich>
      </c:tx>
      <c:overlay val="0"/>
      <c:spPr>
        <a:noFill/>
        <a:ln>
          <a:noFill/>
        </a:ln>
        <a:effectLst/>
      </c:spPr>
      <c:txPr>
        <a:bodyPr rot="0" spcFirstLastPara="1" vertOverflow="ellipsis" vert="horz" wrap="square" anchor="ctr" anchorCtr="1"/>
        <a:lstStyle/>
        <a:p>
          <a:pPr algn="ctr" rtl="0">
            <a:defRPr lang="en-US" sz="28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57150" cap="rnd">
              <a:solidFill>
                <a:schemeClr val="accent1"/>
              </a:solidFill>
              <a:round/>
            </a:ln>
            <a:effectLst/>
          </c:spPr>
          <c:marker>
            <c:symbol val="none"/>
          </c:marker>
          <c:cat>
            <c:numRef>
              <c:f>Sheet1!$D$65:$D$122</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Sheet1!$G$65:$G$122</c:f>
              <c:numCache>
                <c:formatCode>General</c:formatCode>
                <c:ptCount val="58"/>
                <c:pt idx="0">
                  <c:v>5.0999999999999996</c:v>
                </c:pt>
                <c:pt idx="1">
                  <c:v>4.8</c:v>
                </c:pt>
                <c:pt idx="2">
                  <c:v>4.5999999999999996</c:v>
                </c:pt>
                <c:pt idx="3">
                  <c:v>4.5999999999999996</c:v>
                </c:pt>
                <c:pt idx="4">
                  <c:v>4.9000000000000004</c:v>
                </c:pt>
                <c:pt idx="5">
                  <c:v>5.0999999999999996</c:v>
                </c:pt>
                <c:pt idx="6">
                  <c:v>5.6</c:v>
                </c:pt>
                <c:pt idx="7">
                  <c:v>6.2</c:v>
                </c:pt>
                <c:pt idx="8">
                  <c:v>6.9</c:v>
                </c:pt>
                <c:pt idx="9">
                  <c:v>7.3</c:v>
                </c:pt>
                <c:pt idx="10">
                  <c:v>7.9</c:v>
                </c:pt>
                <c:pt idx="11">
                  <c:v>8.6</c:v>
                </c:pt>
                <c:pt idx="12">
                  <c:v>9</c:v>
                </c:pt>
                <c:pt idx="13">
                  <c:v>9.4</c:v>
                </c:pt>
                <c:pt idx="14">
                  <c:v>9.8000000000000007</c:v>
                </c:pt>
                <c:pt idx="15">
                  <c:v>9.6</c:v>
                </c:pt>
                <c:pt idx="16">
                  <c:v>8.6999999999999993</c:v>
                </c:pt>
                <c:pt idx="17">
                  <c:v>8.8000000000000007</c:v>
                </c:pt>
                <c:pt idx="18">
                  <c:v>9</c:v>
                </c:pt>
                <c:pt idx="19">
                  <c:v>9.8000000000000007</c:v>
                </c:pt>
                <c:pt idx="20">
                  <c:v>10.199999999999999</c:v>
                </c:pt>
                <c:pt idx="21">
                  <c:v>9.8000000000000007</c:v>
                </c:pt>
                <c:pt idx="22">
                  <c:v>9.1</c:v>
                </c:pt>
                <c:pt idx="23">
                  <c:v>8.3000000000000007</c:v>
                </c:pt>
                <c:pt idx="24">
                  <c:v>7.9</c:v>
                </c:pt>
                <c:pt idx="25">
                  <c:v>8</c:v>
                </c:pt>
                <c:pt idx="26">
                  <c:v>8.6</c:v>
                </c:pt>
                <c:pt idx="27">
                  <c:v>8.3000000000000007</c:v>
                </c:pt>
                <c:pt idx="28">
                  <c:v>8.4</c:v>
                </c:pt>
                <c:pt idx="29">
                  <c:v>8.6999999999999993</c:v>
                </c:pt>
                <c:pt idx="30">
                  <c:v>9.4</c:v>
                </c:pt>
                <c:pt idx="31">
                  <c:v>9.8000000000000007</c:v>
                </c:pt>
                <c:pt idx="32">
                  <c:v>9.3000000000000007</c:v>
                </c:pt>
                <c:pt idx="33">
                  <c:v>9.5</c:v>
                </c:pt>
                <c:pt idx="34">
                  <c:v>9</c:v>
                </c:pt>
                <c:pt idx="35">
                  <c:v>8.1999999999999993</c:v>
                </c:pt>
                <c:pt idx="36">
                  <c:v>7.4</c:v>
                </c:pt>
                <c:pt idx="37">
                  <c:v>6.8</c:v>
                </c:pt>
                <c:pt idx="38">
                  <c:v>6.3</c:v>
                </c:pt>
                <c:pt idx="39">
                  <c:v>5.7</c:v>
                </c:pt>
                <c:pt idx="40">
                  <c:v>5.5</c:v>
                </c:pt>
                <c:pt idx="41">
                  <c:v>5.6</c:v>
                </c:pt>
                <c:pt idx="42">
                  <c:v>5.6</c:v>
                </c:pt>
                <c:pt idx="43">
                  <c:v>5.7</c:v>
                </c:pt>
                <c:pt idx="44">
                  <c:v>5.5</c:v>
                </c:pt>
                <c:pt idx="45">
                  <c:v>5.6</c:v>
                </c:pt>
                <c:pt idx="46">
                  <c:v>5.7</c:v>
                </c:pt>
                <c:pt idx="47">
                  <c:v>5.6</c:v>
                </c:pt>
                <c:pt idx="48">
                  <c:v>5.4</c:v>
                </c:pt>
                <c:pt idx="49">
                  <c:v>5</c:v>
                </c:pt>
                <c:pt idx="50">
                  <c:v>4.8</c:v>
                </c:pt>
                <c:pt idx="51">
                  <c:v>4.7</c:v>
                </c:pt>
                <c:pt idx="52">
                  <c:v>4.7</c:v>
                </c:pt>
                <c:pt idx="53">
                  <c:v>4.5</c:v>
                </c:pt>
                <c:pt idx="54">
                  <c:v>4.4000000000000004</c:v>
                </c:pt>
                <c:pt idx="55">
                  <c:v>4.9000000000000004</c:v>
                </c:pt>
                <c:pt idx="56">
                  <c:v>5.4</c:v>
                </c:pt>
                <c:pt idx="57">
                  <c:v>5.3</c:v>
                </c:pt>
              </c:numCache>
            </c:numRef>
          </c:val>
          <c:smooth val="0"/>
          <c:extLst>
            <c:ext xmlns:c16="http://schemas.microsoft.com/office/drawing/2014/chart" uri="{C3380CC4-5D6E-409C-BE32-E72D297353CC}">
              <c16:uniqueId val="{00000000-A5E1-42E5-A108-3769F8E3B3CC}"/>
            </c:ext>
          </c:extLst>
        </c:ser>
        <c:dLbls>
          <c:showLegendKey val="0"/>
          <c:showVal val="0"/>
          <c:showCatName val="0"/>
          <c:showSerName val="0"/>
          <c:showPercent val="0"/>
          <c:showBubbleSize val="0"/>
        </c:dLbls>
        <c:smooth val="0"/>
        <c:axId val="403442808"/>
        <c:axId val="403443464"/>
      </c:lineChart>
      <c:catAx>
        <c:axId val="403442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lgn="ctr">
              <a:defRPr lang="en-US" sz="2400" b="0" i="0" u="none" strike="noStrike" kern="1200" baseline="0">
                <a:solidFill>
                  <a:schemeClr val="tx1">
                    <a:lumMod val="65000"/>
                    <a:lumOff val="35000"/>
                  </a:schemeClr>
                </a:solidFill>
                <a:latin typeface="+mn-lt"/>
                <a:ea typeface="+mn-ea"/>
                <a:cs typeface="+mn-cs"/>
              </a:defRPr>
            </a:pPr>
            <a:endParaRPr lang="en-US"/>
          </a:p>
        </c:txPr>
        <c:crossAx val="403443464"/>
        <c:crosses val="autoZero"/>
        <c:auto val="1"/>
        <c:lblAlgn val="ctr"/>
        <c:lblOffset val="100"/>
        <c:noMultiLvlLbl val="0"/>
      </c:catAx>
      <c:valAx>
        <c:axId val="403443464"/>
        <c:scaling>
          <c:orientation val="minMax"/>
        </c:scaling>
        <c:delete val="0"/>
        <c:axPos val="l"/>
        <c:majorGridlines>
          <c:spPr>
            <a:ln w="28575" cap="flat" cmpd="sng" algn="ctr">
              <a:solidFill>
                <a:schemeClr val="accent4">
                  <a:lumMod val="60000"/>
                  <a:lumOff val="40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2000" b="0" i="0" u="none" strike="noStrike" kern="1200" baseline="0">
                <a:solidFill>
                  <a:schemeClr val="tx1">
                    <a:lumMod val="65000"/>
                    <a:lumOff val="35000"/>
                  </a:schemeClr>
                </a:solidFill>
                <a:latin typeface="+mn-lt"/>
                <a:ea typeface="+mn-ea"/>
                <a:cs typeface="+mn-cs"/>
              </a:defRPr>
            </a:pPr>
            <a:endParaRPr lang="en-US"/>
          </a:p>
        </c:txPr>
        <c:crossAx val="403442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800" b="1" i="0" u="none" strike="noStrike" kern="1200" spc="0" baseline="0">
                <a:solidFill>
                  <a:prstClr val="black">
                    <a:lumMod val="65000"/>
                    <a:lumOff val="35000"/>
                  </a:prstClr>
                </a:solidFill>
                <a:latin typeface="+mn-lt"/>
                <a:ea typeface="+mn-ea"/>
                <a:cs typeface="+mn-cs"/>
              </a:defRPr>
            </a:pPr>
            <a:r>
              <a:rPr lang="en-US" sz="2800" b="1" i="0" u="none" strike="noStrike" kern="1200" spc="0" baseline="0">
                <a:solidFill>
                  <a:prstClr val="black">
                    <a:lumMod val="65000"/>
                    <a:lumOff val="35000"/>
                  </a:prstClr>
                </a:solidFill>
                <a:latin typeface="+mn-lt"/>
                <a:ea typeface="+mn-ea"/>
                <a:cs typeface="+mn-cs"/>
              </a:rPr>
              <a:t>Violent Crime per 100,000 People</a:t>
            </a:r>
          </a:p>
        </c:rich>
      </c:tx>
      <c:overlay val="0"/>
      <c:spPr>
        <a:noFill/>
        <a:ln>
          <a:noFill/>
        </a:ln>
        <a:effectLst/>
      </c:spPr>
      <c:txPr>
        <a:bodyPr rot="0" spcFirstLastPara="1" vertOverflow="ellipsis" vert="horz" wrap="square" anchor="ctr" anchorCtr="1"/>
        <a:lstStyle/>
        <a:p>
          <a:pPr algn="ctr" rtl="0">
            <a:defRPr lang="en-US" sz="28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57150" cap="rnd">
              <a:solidFill>
                <a:schemeClr val="accent1"/>
              </a:solidFill>
              <a:round/>
            </a:ln>
            <a:effectLst/>
          </c:spPr>
          <c:marker>
            <c:symbol val="none"/>
          </c:marker>
          <c:cat>
            <c:numRef>
              <c:f>Sheet1!$D$65:$D$122</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Sheet1!$E$65:$E$122</c:f>
              <c:numCache>
                <c:formatCode>General</c:formatCode>
                <c:ptCount val="58"/>
                <c:pt idx="0">
                  <c:v>160.9</c:v>
                </c:pt>
                <c:pt idx="1">
                  <c:v>158.1</c:v>
                </c:pt>
                <c:pt idx="2">
                  <c:v>162.30000000000001</c:v>
                </c:pt>
                <c:pt idx="3">
                  <c:v>168.2</c:v>
                </c:pt>
                <c:pt idx="4">
                  <c:v>190.6</c:v>
                </c:pt>
                <c:pt idx="5">
                  <c:v>200.2</c:v>
                </c:pt>
                <c:pt idx="6">
                  <c:v>220</c:v>
                </c:pt>
                <c:pt idx="7">
                  <c:v>253.2</c:v>
                </c:pt>
                <c:pt idx="8">
                  <c:v>298.39999999999998</c:v>
                </c:pt>
                <c:pt idx="9">
                  <c:v>328.7</c:v>
                </c:pt>
                <c:pt idx="10">
                  <c:v>363.5</c:v>
                </c:pt>
                <c:pt idx="11">
                  <c:v>396</c:v>
                </c:pt>
                <c:pt idx="12">
                  <c:v>401</c:v>
                </c:pt>
                <c:pt idx="13">
                  <c:v>417.4</c:v>
                </c:pt>
                <c:pt idx="14">
                  <c:v>461.1</c:v>
                </c:pt>
                <c:pt idx="15">
                  <c:v>487.8</c:v>
                </c:pt>
                <c:pt idx="16">
                  <c:v>467.8</c:v>
                </c:pt>
                <c:pt idx="17">
                  <c:v>475.9</c:v>
                </c:pt>
                <c:pt idx="18">
                  <c:v>497.8</c:v>
                </c:pt>
                <c:pt idx="19">
                  <c:v>548.9</c:v>
                </c:pt>
                <c:pt idx="20">
                  <c:v>596.6</c:v>
                </c:pt>
                <c:pt idx="21">
                  <c:v>594.29999999999995</c:v>
                </c:pt>
                <c:pt idx="22">
                  <c:v>571.1</c:v>
                </c:pt>
                <c:pt idx="23">
                  <c:v>537.70000000000005</c:v>
                </c:pt>
                <c:pt idx="24">
                  <c:v>539.20000000000005</c:v>
                </c:pt>
                <c:pt idx="25">
                  <c:v>556.6</c:v>
                </c:pt>
                <c:pt idx="26">
                  <c:v>620.1</c:v>
                </c:pt>
                <c:pt idx="27">
                  <c:v>609.70000000000005</c:v>
                </c:pt>
                <c:pt idx="28">
                  <c:v>637.20000000000005</c:v>
                </c:pt>
                <c:pt idx="29">
                  <c:v>663.1</c:v>
                </c:pt>
                <c:pt idx="30">
                  <c:v>731.8</c:v>
                </c:pt>
                <c:pt idx="31">
                  <c:v>758.1</c:v>
                </c:pt>
                <c:pt idx="32">
                  <c:v>757.5</c:v>
                </c:pt>
                <c:pt idx="33">
                  <c:v>746.8</c:v>
                </c:pt>
                <c:pt idx="34">
                  <c:v>713.6</c:v>
                </c:pt>
                <c:pt idx="35">
                  <c:v>684.5</c:v>
                </c:pt>
                <c:pt idx="36">
                  <c:v>636.6</c:v>
                </c:pt>
                <c:pt idx="37">
                  <c:v>611</c:v>
                </c:pt>
                <c:pt idx="38">
                  <c:v>566.4</c:v>
                </c:pt>
                <c:pt idx="39">
                  <c:v>523</c:v>
                </c:pt>
                <c:pt idx="40">
                  <c:v>506.5</c:v>
                </c:pt>
                <c:pt idx="41">
                  <c:v>504.5</c:v>
                </c:pt>
                <c:pt idx="42">
                  <c:v>494.4</c:v>
                </c:pt>
                <c:pt idx="43">
                  <c:v>475.8</c:v>
                </c:pt>
                <c:pt idx="44">
                  <c:v>463.2</c:v>
                </c:pt>
                <c:pt idx="45">
                  <c:v>469</c:v>
                </c:pt>
                <c:pt idx="46">
                  <c:v>473.6</c:v>
                </c:pt>
                <c:pt idx="47">
                  <c:v>466.9</c:v>
                </c:pt>
                <c:pt idx="48">
                  <c:v>457.5</c:v>
                </c:pt>
                <c:pt idx="49">
                  <c:v>431.9</c:v>
                </c:pt>
                <c:pt idx="50">
                  <c:v>404.5</c:v>
                </c:pt>
                <c:pt idx="51">
                  <c:v>387.1</c:v>
                </c:pt>
                <c:pt idx="52">
                  <c:v>387.8</c:v>
                </c:pt>
                <c:pt idx="53">
                  <c:v>379.1</c:v>
                </c:pt>
                <c:pt idx="54">
                  <c:v>372</c:v>
                </c:pt>
                <c:pt idx="55">
                  <c:v>384.6</c:v>
                </c:pt>
                <c:pt idx="56">
                  <c:v>397.5</c:v>
                </c:pt>
                <c:pt idx="57">
                  <c:v>394</c:v>
                </c:pt>
              </c:numCache>
            </c:numRef>
          </c:val>
          <c:smooth val="0"/>
          <c:extLst>
            <c:ext xmlns:c16="http://schemas.microsoft.com/office/drawing/2014/chart" uri="{C3380CC4-5D6E-409C-BE32-E72D297353CC}">
              <c16:uniqueId val="{00000000-8D72-46AA-9FAE-ADC4480C0B35}"/>
            </c:ext>
          </c:extLst>
        </c:ser>
        <c:dLbls>
          <c:showLegendKey val="0"/>
          <c:showVal val="0"/>
          <c:showCatName val="0"/>
          <c:showSerName val="0"/>
          <c:showPercent val="0"/>
          <c:showBubbleSize val="0"/>
        </c:dLbls>
        <c:smooth val="0"/>
        <c:axId val="521050096"/>
        <c:axId val="521048456"/>
      </c:lineChart>
      <c:catAx>
        <c:axId val="52105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lgn="ctr">
              <a:defRPr lang="en-US" sz="2400" b="0" i="0" u="none" strike="noStrike" kern="1200" baseline="0">
                <a:solidFill>
                  <a:schemeClr val="tx1">
                    <a:lumMod val="65000"/>
                    <a:lumOff val="35000"/>
                  </a:schemeClr>
                </a:solidFill>
                <a:latin typeface="+mn-lt"/>
                <a:ea typeface="+mn-ea"/>
                <a:cs typeface="+mn-cs"/>
              </a:defRPr>
            </a:pPr>
            <a:endParaRPr lang="en-US"/>
          </a:p>
        </c:txPr>
        <c:crossAx val="521048456"/>
        <c:crosses val="autoZero"/>
        <c:auto val="1"/>
        <c:lblAlgn val="ctr"/>
        <c:lblOffset val="100"/>
        <c:noMultiLvlLbl val="0"/>
      </c:catAx>
      <c:valAx>
        <c:axId val="521048456"/>
        <c:scaling>
          <c:orientation val="minMax"/>
        </c:scaling>
        <c:delete val="0"/>
        <c:axPos val="l"/>
        <c:majorGridlines>
          <c:spPr>
            <a:ln w="28575" cap="flat" cmpd="sng" algn="ctr">
              <a:solidFill>
                <a:schemeClr val="accent4">
                  <a:lumMod val="60000"/>
                  <a:lumOff val="40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2000" b="0" i="0" u="none" strike="noStrike" kern="1200" baseline="0">
                <a:solidFill>
                  <a:schemeClr val="tx1">
                    <a:lumMod val="65000"/>
                    <a:lumOff val="35000"/>
                  </a:schemeClr>
                </a:solidFill>
                <a:latin typeface="+mn-lt"/>
                <a:ea typeface="+mn-ea"/>
                <a:cs typeface="+mn-cs"/>
              </a:defRPr>
            </a:pPr>
            <a:endParaRPr lang="en-US"/>
          </a:p>
        </c:txPr>
        <c:crossAx val="52105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dirty="0"/>
              <a:t>Total Crime </a:t>
            </a:r>
            <a:r>
              <a:rPr lang="en-US" sz="2800" b="1" i="0" u="none" strike="noStrike" baseline="0" dirty="0">
                <a:effectLst/>
              </a:rPr>
              <a:t>per 100,000 People</a:t>
            </a:r>
            <a:endParaRPr lang="en-US" sz="2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57150" cap="rnd">
              <a:solidFill>
                <a:schemeClr val="accent1"/>
              </a:solidFill>
              <a:round/>
            </a:ln>
            <a:effectLst/>
          </c:spPr>
          <c:marker>
            <c:symbol val="none"/>
          </c:marker>
          <c:cat>
            <c:numRef>
              <c:f>Sheet1!$D$65:$D$122</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Sheet1!$B$65:$B$122</c:f>
              <c:numCache>
                <c:formatCode>#,##0</c:formatCode>
                <c:ptCount val="58"/>
                <c:pt idx="0">
                  <c:v>1887.2</c:v>
                </c:pt>
                <c:pt idx="1">
                  <c:v>1906.1</c:v>
                </c:pt>
                <c:pt idx="2">
                  <c:v>2019.8</c:v>
                </c:pt>
                <c:pt idx="3">
                  <c:v>2180.3000000000002</c:v>
                </c:pt>
                <c:pt idx="4">
                  <c:v>2388.1</c:v>
                </c:pt>
                <c:pt idx="5">
                  <c:v>2449</c:v>
                </c:pt>
                <c:pt idx="6">
                  <c:v>2670.8</c:v>
                </c:pt>
                <c:pt idx="7">
                  <c:v>2989.7</c:v>
                </c:pt>
                <c:pt idx="8">
                  <c:v>3370.2</c:v>
                </c:pt>
                <c:pt idx="9">
                  <c:v>3680</c:v>
                </c:pt>
                <c:pt idx="10">
                  <c:v>3984.5</c:v>
                </c:pt>
                <c:pt idx="11">
                  <c:v>4164.7</c:v>
                </c:pt>
                <c:pt idx="12">
                  <c:v>3961.4</c:v>
                </c:pt>
                <c:pt idx="13">
                  <c:v>4154.3999999999996</c:v>
                </c:pt>
                <c:pt idx="14">
                  <c:v>4850.3999999999996</c:v>
                </c:pt>
                <c:pt idx="15">
                  <c:v>5298.5</c:v>
                </c:pt>
                <c:pt idx="16">
                  <c:v>5287.3</c:v>
                </c:pt>
                <c:pt idx="17">
                  <c:v>5077.6000000000004</c:v>
                </c:pt>
                <c:pt idx="18">
                  <c:v>5140.3999999999996</c:v>
                </c:pt>
                <c:pt idx="19">
                  <c:v>5565.5</c:v>
                </c:pt>
                <c:pt idx="20">
                  <c:v>5950</c:v>
                </c:pt>
                <c:pt idx="21">
                  <c:v>5858.2</c:v>
                </c:pt>
                <c:pt idx="22">
                  <c:v>5603.7</c:v>
                </c:pt>
                <c:pt idx="23">
                  <c:v>5175</c:v>
                </c:pt>
                <c:pt idx="24">
                  <c:v>5031.3</c:v>
                </c:pt>
                <c:pt idx="25">
                  <c:v>5207.1000000000004</c:v>
                </c:pt>
                <c:pt idx="26">
                  <c:v>5480.4</c:v>
                </c:pt>
                <c:pt idx="27">
                  <c:v>5550</c:v>
                </c:pt>
                <c:pt idx="28">
                  <c:v>5664.2</c:v>
                </c:pt>
                <c:pt idx="29">
                  <c:v>5741</c:v>
                </c:pt>
                <c:pt idx="30">
                  <c:v>5820.3</c:v>
                </c:pt>
                <c:pt idx="31">
                  <c:v>5897.8</c:v>
                </c:pt>
                <c:pt idx="32">
                  <c:v>5660.2</c:v>
                </c:pt>
                <c:pt idx="33">
                  <c:v>5484.4</c:v>
                </c:pt>
                <c:pt idx="34">
                  <c:v>5373.5</c:v>
                </c:pt>
                <c:pt idx="35">
                  <c:v>5274.9</c:v>
                </c:pt>
                <c:pt idx="36">
                  <c:v>5087.6000000000004</c:v>
                </c:pt>
                <c:pt idx="37">
                  <c:v>4927.3</c:v>
                </c:pt>
                <c:pt idx="38">
                  <c:v>4615.5</c:v>
                </c:pt>
                <c:pt idx="39">
                  <c:v>4266.5</c:v>
                </c:pt>
                <c:pt idx="40">
                  <c:v>4125</c:v>
                </c:pt>
                <c:pt idx="41">
                  <c:v>4163</c:v>
                </c:pt>
                <c:pt idx="42">
                  <c:v>4125</c:v>
                </c:pt>
                <c:pt idx="43">
                  <c:v>4067</c:v>
                </c:pt>
                <c:pt idx="44">
                  <c:v>3977</c:v>
                </c:pt>
                <c:pt idx="45">
                  <c:v>3901</c:v>
                </c:pt>
                <c:pt idx="46">
                  <c:v>3808</c:v>
                </c:pt>
                <c:pt idx="47">
                  <c:v>3730</c:v>
                </c:pt>
                <c:pt idx="48">
                  <c:v>3669</c:v>
                </c:pt>
                <c:pt idx="49">
                  <c:v>3466</c:v>
                </c:pt>
                <c:pt idx="50">
                  <c:v>3350</c:v>
                </c:pt>
                <c:pt idx="51">
                  <c:v>3293</c:v>
                </c:pt>
                <c:pt idx="52">
                  <c:v>3256</c:v>
                </c:pt>
                <c:pt idx="53">
                  <c:v>3112</c:v>
                </c:pt>
                <c:pt idx="54">
                  <c:v>2946</c:v>
                </c:pt>
                <c:pt idx="55">
                  <c:v>2885</c:v>
                </c:pt>
                <c:pt idx="56">
                  <c:v>2849</c:v>
                </c:pt>
                <c:pt idx="57">
                  <c:v>2756</c:v>
                </c:pt>
              </c:numCache>
            </c:numRef>
          </c:val>
          <c:smooth val="0"/>
          <c:extLst>
            <c:ext xmlns:c16="http://schemas.microsoft.com/office/drawing/2014/chart" uri="{C3380CC4-5D6E-409C-BE32-E72D297353CC}">
              <c16:uniqueId val="{00000000-634F-4D21-B44B-E19380DB4104}"/>
            </c:ext>
          </c:extLst>
        </c:ser>
        <c:dLbls>
          <c:showLegendKey val="0"/>
          <c:showVal val="0"/>
          <c:showCatName val="0"/>
          <c:showSerName val="0"/>
          <c:showPercent val="0"/>
          <c:showBubbleSize val="0"/>
        </c:dLbls>
        <c:smooth val="0"/>
        <c:axId val="515089464"/>
        <c:axId val="515090776"/>
      </c:lineChart>
      <c:catAx>
        <c:axId val="51508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15090776"/>
        <c:crosses val="autoZero"/>
        <c:auto val="1"/>
        <c:lblAlgn val="ctr"/>
        <c:lblOffset val="100"/>
        <c:noMultiLvlLbl val="0"/>
      </c:catAx>
      <c:valAx>
        <c:axId val="515090776"/>
        <c:scaling>
          <c:orientation val="minMax"/>
        </c:scaling>
        <c:delete val="0"/>
        <c:axPos val="l"/>
        <c:majorGridlines>
          <c:spPr>
            <a:ln w="28575" cap="flat" cmpd="sng" algn="ctr">
              <a:solidFill>
                <a:schemeClr val="accent4">
                  <a:lumMod val="60000"/>
                  <a:lumOff val="40000"/>
                </a:scheme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15089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31684052-FF8B-46ED-A393-7681890FA6AB}" type="datetimeFigureOut">
              <a:rPr lang="en-US" smtClean="0"/>
              <a:t>3/8/2019</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241889C-D5BA-4AD9-9A0E-D37E66A92529}" type="slidenum">
              <a:rPr lang="en-US" smtClean="0"/>
              <a:t>‹#›</a:t>
            </a:fld>
            <a:endParaRPr lang="en-US"/>
          </a:p>
        </p:txBody>
      </p:sp>
    </p:spTree>
    <p:extLst>
      <p:ext uri="{BB962C8B-B14F-4D97-AF65-F5344CB8AC3E}">
        <p14:creationId xmlns:p14="http://schemas.microsoft.com/office/powerpoint/2010/main" val="287188612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84052-FF8B-46ED-A393-7681890FA6AB}"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1889C-D5BA-4AD9-9A0E-D37E66A92529}" type="slidenum">
              <a:rPr lang="en-US" smtClean="0"/>
              <a:t>‹#›</a:t>
            </a:fld>
            <a:endParaRPr lang="en-US"/>
          </a:p>
        </p:txBody>
      </p:sp>
    </p:spTree>
    <p:extLst>
      <p:ext uri="{BB962C8B-B14F-4D97-AF65-F5344CB8AC3E}">
        <p14:creationId xmlns:p14="http://schemas.microsoft.com/office/powerpoint/2010/main" val="199433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84052-FF8B-46ED-A393-7681890FA6AB}"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1889C-D5BA-4AD9-9A0E-D37E66A92529}" type="slidenum">
              <a:rPr lang="en-US" smtClean="0"/>
              <a:t>‹#›</a:t>
            </a:fld>
            <a:endParaRPr lang="en-US"/>
          </a:p>
        </p:txBody>
      </p:sp>
    </p:spTree>
    <p:extLst>
      <p:ext uri="{BB962C8B-B14F-4D97-AF65-F5344CB8AC3E}">
        <p14:creationId xmlns:p14="http://schemas.microsoft.com/office/powerpoint/2010/main" val="353210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684052-FF8B-46ED-A393-7681890FA6AB}" type="datetimeFigureOut">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41889C-D5BA-4AD9-9A0E-D37E66A92529}" type="slidenum">
              <a:rPr lang="en-US" smtClean="0"/>
              <a:t>‹#›</a:t>
            </a:fld>
            <a:endParaRPr lang="en-US"/>
          </a:p>
        </p:txBody>
      </p:sp>
    </p:spTree>
    <p:extLst>
      <p:ext uri="{BB962C8B-B14F-4D97-AF65-F5344CB8AC3E}">
        <p14:creationId xmlns:p14="http://schemas.microsoft.com/office/powerpoint/2010/main" val="141057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31684052-FF8B-46ED-A393-7681890FA6AB}" type="datetimeFigureOut">
              <a:rPr lang="en-US" smtClean="0"/>
              <a:t>3/8/2019</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D241889C-D5BA-4AD9-9A0E-D37E66A92529}" type="slidenum">
              <a:rPr lang="en-US" smtClean="0"/>
              <a:t>‹#›</a:t>
            </a:fld>
            <a:endParaRPr lang="en-US"/>
          </a:p>
        </p:txBody>
      </p:sp>
    </p:spTree>
    <p:extLst>
      <p:ext uri="{BB962C8B-B14F-4D97-AF65-F5344CB8AC3E}">
        <p14:creationId xmlns:p14="http://schemas.microsoft.com/office/powerpoint/2010/main" val="27252531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684052-FF8B-46ED-A393-7681890FA6AB}"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1889C-D5BA-4AD9-9A0E-D37E66A92529}" type="slidenum">
              <a:rPr lang="en-US" smtClean="0"/>
              <a:t>‹#›</a:t>
            </a:fld>
            <a:endParaRPr lang="en-US"/>
          </a:p>
        </p:txBody>
      </p:sp>
    </p:spTree>
    <p:extLst>
      <p:ext uri="{BB962C8B-B14F-4D97-AF65-F5344CB8AC3E}">
        <p14:creationId xmlns:p14="http://schemas.microsoft.com/office/powerpoint/2010/main" val="20850396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684052-FF8B-46ED-A393-7681890FA6AB}" type="datetimeFigureOut">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41889C-D5BA-4AD9-9A0E-D37E66A92529}" type="slidenum">
              <a:rPr lang="en-US" smtClean="0"/>
              <a:t>‹#›</a:t>
            </a:fld>
            <a:endParaRPr lang="en-US"/>
          </a:p>
        </p:txBody>
      </p:sp>
    </p:spTree>
    <p:extLst>
      <p:ext uri="{BB962C8B-B14F-4D97-AF65-F5344CB8AC3E}">
        <p14:creationId xmlns:p14="http://schemas.microsoft.com/office/powerpoint/2010/main" val="40435022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684052-FF8B-46ED-A393-7681890FA6AB}" type="datetimeFigureOut">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41889C-D5BA-4AD9-9A0E-D37E66A92529}" type="slidenum">
              <a:rPr lang="en-US" smtClean="0"/>
              <a:t>‹#›</a:t>
            </a:fld>
            <a:endParaRPr lang="en-US"/>
          </a:p>
        </p:txBody>
      </p:sp>
    </p:spTree>
    <p:extLst>
      <p:ext uri="{BB962C8B-B14F-4D97-AF65-F5344CB8AC3E}">
        <p14:creationId xmlns:p14="http://schemas.microsoft.com/office/powerpoint/2010/main" val="178237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84052-FF8B-46ED-A393-7681890FA6AB}" type="datetimeFigureOut">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41889C-D5BA-4AD9-9A0E-D37E66A92529}" type="slidenum">
              <a:rPr lang="en-US" smtClean="0"/>
              <a:t>‹#›</a:t>
            </a:fld>
            <a:endParaRPr lang="en-US"/>
          </a:p>
        </p:txBody>
      </p:sp>
    </p:spTree>
    <p:extLst>
      <p:ext uri="{BB962C8B-B14F-4D97-AF65-F5344CB8AC3E}">
        <p14:creationId xmlns:p14="http://schemas.microsoft.com/office/powerpoint/2010/main" val="123732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1684052-FF8B-46ED-A393-7681890FA6AB}" type="datetimeFigureOut">
              <a:rPr lang="en-US" smtClean="0"/>
              <a:t>3/8/2019</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241889C-D5BA-4AD9-9A0E-D37E66A92529}"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665294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1684052-FF8B-46ED-A393-7681890FA6AB}" type="datetimeFigureOut">
              <a:rPr lang="en-US" smtClean="0"/>
              <a:t>3/8/2019</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241889C-D5BA-4AD9-9A0E-D37E66A92529}"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845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31684052-FF8B-46ED-A393-7681890FA6AB}" type="datetimeFigureOut">
              <a:rPr lang="en-US" smtClean="0"/>
              <a:t>3/8/2019</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241889C-D5BA-4AD9-9A0E-D37E66A92529}" type="slidenum">
              <a:rPr lang="en-US" smtClean="0"/>
              <a:t>‹#›</a:t>
            </a:fld>
            <a:endParaRPr lang="en-US"/>
          </a:p>
        </p:txBody>
      </p:sp>
    </p:spTree>
    <p:extLst>
      <p:ext uri="{BB962C8B-B14F-4D97-AF65-F5344CB8AC3E}">
        <p14:creationId xmlns:p14="http://schemas.microsoft.com/office/powerpoint/2010/main" val="17548220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outdoor, sitting, water&#10;&#10;Description automatically generated">
            <a:extLst>
              <a:ext uri="{FF2B5EF4-FFF2-40B4-BE49-F238E27FC236}">
                <a16:creationId xmlns:a16="http://schemas.microsoft.com/office/drawing/2014/main" id="{4E588E66-4C92-4368-BEBF-F78294554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12722"/>
          </a:xfrm>
          <a:prstGeom prst="rect">
            <a:avLst/>
          </a:prstGeom>
        </p:spPr>
      </p:pic>
      <p:sp>
        <p:nvSpPr>
          <p:cNvPr id="2" name="Title 1">
            <a:extLst>
              <a:ext uri="{FF2B5EF4-FFF2-40B4-BE49-F238E27FC236}">
                <a16:creationId xmlns:a16="http://schemas.microsoft.com/office/drawing/2014/main" id="{3D4671C4-D351-47E3-B266-0D47B42972EE}"/>
              </a:ext>
            </a:extLst>
          </p:cNvPr>
          <p:cNvSpPr>
            <a:spLocks noGrp="1"/>
          </p:cNvSpPr>
          <p:nvPr>
            <p:ph type="ctrTitle"/>
          </p:nvPr>
        </p:nvSpPr>
        <p:spPr>
          <a:xfrm>
            <a:off x="0" y="3886199"/>
            <a:ext cx="12192000" cy="3671053"/>
          </a:xfrm>
        </p:spPr>
        <p:txBody>
          <a:bodyPr/>
          <a:lstStyle/>
          <a:p>
            <a:r>
              <a:rPr lang="en-US" sz="8800" b="1" cap="none" dirty="0">
                <a:ln w="28575">
                  <a:solidFill>
                    <a:schemeClr val="bg1"/>
                  </a:solidFill>
                </a:ln>
              </a:rPr>
              <a:t>Balancing Oversight </a:t>
            </a:r>
            <a:br>
              <a:rPr lang="en-US" sz="8800" b="1" cap="none" dirty="0">
                <a:ln w="28575">
                  <a:solidFill>
                    <a:schemeClr val="bg1"/>
                  </a:solidFill>
                </a:ln>
              </a:rPr>
            </a:br>
            <a:r>
              <a:rPr lang="en-US" sz="8800" b="1" cap="none" dirty="0">
                <a:ln w="28575">
                  <a:solidFill>
                    <a:schemeClr val="bg1"/>
                  </a:solidFill>
                </a:ln>
              </a:rPr>
              <a:t>With Independence</a:t>
            </a:r>
          </a:p>
        </p:txBody>
      </p:sp>
    </p:spTree>
    <p:extLst>
      <p:ext uri="{BB962C8B-B14F-4D97-AF65-F5344CB8AC3E}">
        <p14:creationId xmlns:p14="http://schemas.microsoft.com/office/powerpoint/2010/main" val="8442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738D-11D7-4C5C-B6B0-D77A2F64E14F}"/>
              </a:ext>
            </a:extLst>
          </p:cNvPr>
          <p:cNvSpPr>
            <a:spLocks noGrp="1"/>
          </p:cNvSpPr>
          <p:nvPr>
            <p:ph type="title"/>
          </p:nvPr>
        </p:nvSpPr>
        <p:spPr/>
        <p:txBody>
          <a:bodyPr/>
          <a:lstStyle/>
          <a:p>
            <a:endParaRPr lang="en-US"/>
          </a:p>
        </p:txBody>
      </p:sp>
      <p:pic>
        <p:nvPicPr>
          <p:cNvPr id="5" name="Content Placeholder 4" descr="A picture containing bottle, text&#10;&#10;Description automatically generated">
            <a:extLst>
              <a:ext uri="{FF2B5EF4-FFF2-40B4-BE49-F238E27FC236}">
                <a16:creationId xmlns:a16="http://schemas.microsoft.com/office/drawing/2014/main" id="{5FE1ABD2-5B1F-4038-ACF3-B73EC09C845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2972"/>
          <a:stretch/>
        </p:blipFill>
        <p:spPr>
          <a:xfrm>
            <a:off x="3945236" y="967257"/>
            <a:ext cx="4301528" cy="4923486"/>
          </a:xfrm>
        </p:spPr>
      </p:pic>
    </p:spTree>
    <p:extLst>
      <p:ext uri="{BB962C8B-B14F-4D97-AF65-F5344CB8AC3E}">
        <p14:creationId xmlns:p14="http://schemas.microsoft.com/office/powerpoint/2010/main" val="3686618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ench, fence, wooden&#10;&#10;Description automatically generated">
            <a:extLst>
              <a:ext uri="{FF2B5EF4-FFF2-40B4-BE49-F238E27FC236}">
                <a16:creationId xmlns:a16="http://schemas.microsoft.com/office/drawing/2014/main" id="{063F26CA-D98D-4325-A061-7685B970D0F4}"/>
              </a:ext>
            </a:extLst>
          </p:cNvPr>
          <p:cNvPicPr>
            <a:picLocks noChangeAspect="1"/>
          </p:cNvPicPr>
          <p:nvPr/>
        </p:nvPicPr>
        <p:blipFill rotWithShape="1">
          <a:blip r:embed="rId2">
            <a:extLst>
              <a:ext uri="{28A0092B-C50C-407E-A947-70E740481C1C}">
                <a14:useLocalDpi xmlns:a14="http://schemas.microsoft.com/office/drawing/2010/main" val="0"/>
              </a:ext>
            </a:extLst>
          </a:blip>
          <a:srcRect l="35735" r="25493" b="1"/>
          <a:stretch/>
        </p:blipFill>
        <p:spPr>
          <a:xfrm>
            <a:off x="7837371" y="237744"/>
            <a:ext cx="4124416" cy="6382512"/>
          </a:xfrm>
          <a:prstGeom prst="rect">
            <a:avLst/>
          </a:prstGeom>
        </p:spPr>
      </p:pic>
      <p:sp>
        <p:nvSpPr>
          <p:cNvPr id="17" name="Rectangle 16">
            <a:extLst>
              <a:ext uri="{FF2B5EF4-FFF2-40B4-BE49-F238E27FC236}">
                <a16:creationId xmlns:a16="http://schemas.microsoft.com/office/drawing/2014/main" id="{891D1FF4-7F97-4936-9A4C-9FB71D8F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533BA94-EF05-4C83-A92B-12AA3C1AD490}"/>
              </a:ext>
            </a:extLst>
          </p:cNvPr>
          <p:cNvSpPr>
            <a:spLocks noGrp="1"/>
          </p:cNvSpPr>
          <p:nvPr>
            <p:ph type="title"/>
          </p:nvPr>
        </p:nvSpPr>
        <p:spPr>
          <a:xfrm>
            <a:off x="390143" y="-13716"/>
            <a:ext cx="7599627" cy="1744183"/>
          </a:xfrm>
        </p:spPr>
        <p:txBody>
          <a:bodyPr>
            <a:normAutofit/>
          </a:bodyPr>
          <a:lstStyle/>
          <a:p>
            <a:r>
              <a:rPr lang="en-US" sz="4000" b="1" dirty="0"/>
              <a:t>Paranoid Parenting Teaches:</a:t>
            </a:r>
          </a:p>
        </p:txBody>
      </p:sp>
      <p:sp>
        <p:nvSpPr>
          <p:cNvPr id="3" name="Content Placeholder 2">
            <a:extLst>
              <a:ext uri="{FF2B5EF4-FFF2-40B4-BE49-F238E27FC236}">
                <a16:creationId xmlns:a16="http://schemas.microsoft.com/office/drawing/2014/main" id="{CF26789C-8B87-4B58-8320-9D3CE4A4D015}"/>
              </a:ext>
            </a:extLst>
          </p:cNvPr>
          <p:cNvSpPr>
            <a:spLocks noGrp="1"/>
          </p:cNvSpPr>
          <p:nvPr>
            <p:ph idx="1"/>
          </p:nvPr>
        </p:nvSpPr>
        <p:spPr>
          <a:xfrm>
            <a:off x="409194" y="1514475"/>
            <a:ext cx="6915532" cy="4625340"/>
          </a:xfrm>
        </p:spPr>
        <p:txBody>
          <a:bodyPr>
            <a:noAutofit/>
          </a:bodyPr>
          <a:lstStyle/>
          <a:p>
            <a:pPr lvl="1"/>
            <a:r>
              <a:rPr lang="en-US" sz="2400" dirty="0"/>
              <a:t>the world is a scary place I cannot face alone</a:t>
            </a:r>
          </a:p>
          <a:p>
            <a:pPr lvl="1"/>
            <a:r>
              <a:rPr lang="en-US" sz="2400" dirty="0"/>
              <a:t>I’m fragile and in need of constant protection from an adult or an institution</a:t>
            </a:r>
          </a:p>
          <a:p>
            <a:pPr lvl="1"/>
            <a:r>
              <a:rPr lang="en-US" sz="2400" dirty="0"/>
              <a:t>people outside of my circle of trusted adults are dangerous</a:t>
            </a:r>
          </a:p>
          <a:p>
            <a:pPr lvl="1"/>
            <a:r>
              <a:rPr lang="en-US" sz="2400" dirty="0"/>
              <a:t>I’m the center of the world </a:t>
            </a:r>
          </a:p>
          <a:p>
            <a:pPr lvl="1"/>
            <a:r>
              <a:rPr lang="en-US" sz="2400" dirty="0"/>
              <a:t>my emotions and needs determine reality not those of my parents or others (I’m the most important person in the room)</a:t>
            </a:r>
          </a:p>
        </p:txBody>
      </p:sp>
    </p:spTree>
    <p:extLst>
      <p:ext uri="{BB962C8B-B14F-4D97-AF65-F5344CB8AC3E}">
        <p14:creationId xmlns:p14="http://schemas.microsoft.com/office/powerpoint/2010/main" val="305345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3C025-1190-490D-A7E8-FBB16A2CA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106E57-42AD-4803-8DA8-AA87F53BC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730" y="311577"/>
            <a:ext cx="8531352" cy="638251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7" name="Rectangle 16">
            <a:extLst>
              <a:ext uri="{FF2B5EF4-FFF2-40B4-BE49-F238E27FC236}">
                <a16:creationId xmlns:a16="http://schemas.microsoft.com/office/drawing/2014/main" id="{A668FB66-7DA2-4943-B38E-6DE102F09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Content Placeholder 4">
            <a:extLst>
              <a:ext uri="{FF2B5EF4-FFF2-40B4-BE49-F238E27FC236}">
                <a16:creationId xmlns:a16="http://schemas.microsoft.com/office/drawing/2014/main" id="{0262CADA-068B-4CDD-A816-487613C69A63}"/>
              </a:ext>
            </a:extLst>
          </p:cNvPr>
          <p:cNvPicPr>
            <a:picLocks noChangeAspect="1"/>
          </p:cNvPicPr>
          <p:nvPr/>
        </p:nvPicPr>
        <p:blipFill rotWithShape="1">
          <a:blip r:embed="rId2">
            <a:extLst>
              <a:ext uri="{28A0092B-C50C-407E-A947-70E740481C1C}">
                <a14:useLocalDpi xmlns:a14="http://schemas.microsoft.com/office/drawing/2010/main" val="0"/>
              </a:ext>
            </a:extLst>
          </a:blip>
          <a:srcRect r="9556" b="2"/>
          <a:stretch/>
        </p:blipFill>
        <p:spPr>
          <a:xfrm>
            <a:off x="487321" y="476169"/>
            <a:ext cx="8202168" cy="6053328"/>
          </a:xfrm>
          <a:prstGeom prst="rect">
            <a:avLst/>
          </a:prstGeom>
        </p:spPr>
      </p:pic>
      <p:sp>
        <p:nvSpPr>
          <p:cNvPr id="10" name="Content Placeholder 9">
            <a:extLst>
              <a:ext uri="{FF2B5EF4-FFF2-40B4-BE49-F238E27FC236}">
                <a16:creationId xmlns:a16="http://schemas.microsoft.com/office/drawing/2014/main" id="{DC8F4471-132F-4F64-B2F1-5088587743D8}"/>
              </a:ext>
            </a:extLst>
          </p:cNvPr>
          <p:cNvSpPr>
            <a:spLocks noGrp="1"/>
          </p:cNvSpPr>
          <p:nvPr>
            <p:ph idx="1"/>
          </p:nvPr>
        </p:nvSpPr>
        <p:spPr>
          <a:xfrm>
            <a:off x="9086850" y="628650"/>
            <a:ext cx="2859616" cy="5567869"/>
          </a:xfrm>
        </p:spPr>
        <p:txBody>
          <a:bodyPr>
            <a:noAutofit/>
          </a:bodyPr>
          <a:lstStyle/>
          <a:p>
            <a:pPr lvl="0"/>
            <a:r>
              <a:rPr lang="en-US" sz="2000" dirty="0">
                <a:solidFill>
                  <a:schemeClr val="bg1"/>
                </a:solidFill>
              </a:rPr>
              <a:t>they’re too busy</a:t>
            </a:r>
          </a:p>
          <a:p>
            <a:pPr lvl="0"/>
            <a:r>
              <a:rPr lang="en-US" sz="2000" dirty="0">
                <a:solidFill>
                  <a:schemeClr val="bg1"/>
                </a:solidFill>
              </a:rPr>
              <a:t>neglect kids</a:t>
            </a:r>
          </a:p>
          <a:p>
            <a:pPr lvl="0"/>
            <a:r>
              <a:rPr lang="en-US" sz="2000" dirty="0">
                <a:solidFill>
                  <a:schemeClr val="bg1"/>
                </a:solidFill>
              </a:rPr>
              <a:t>too much freedom</a:t>
            </a:r>
          </a:p>
          <a:p>
            <a:pPr lvl="0"/>
            <a:r>
              <a:rPr lang="en-US" sz="2000" dirty="0">
                <a:solidFill>
                  <a:schemeClr val="bg1"/>
                </a:solidFill>
              </a:rPr>
              <a:t>expose them to instability</a:t>
            </a:r>
          </a:p>
          <a:p>
            <a:pPr lvl="0"/>
            <a:r>
              <a:rPr lang="en-US" sz="2000" dirty="0">
                <a:solidFill>
                  <a:schemeClr val="bg1"/>
                </a:solidFill>
              </a:rPr>
              <a:t>b/c of lack of supervision they encounter sexual content, drugs, crime, etc.</a:t>
            </a:r>
          </a:p>
          <a:p>
            <a:r>
              <a:rPr lang="en-US" sz="2000" dirty="0">
                <a:solidFill>
                  <a:schemeClr val="bg1"/>
                </a:solidFill>
              </a:rPr>
              <a:t>they experience chronic stresses that are toxic and can cause lasting damage rather than building resilience </a:t>
            </a:r>
            <a:endParaRPr lang="en-US" sz="1600" dirty="0">
              <a:solidFill>
                <a:schemeClr val="bg1"/>
              </a:solidFill>
            </a:endParaRPr>
          </a:p>
        </p:txBody>
      </p:sp>
      <p:sp>
        <p:nvSpPr>
          <p:cNvPr id="6" name="Rectangle 5">
            <a:extLst>
              <a:ext uri="{FF2B5EF4-FFF2-40B4-BE49-F238E27FC236}">
                <a16:creationId xmlns:a16="http://schemas.microsoft.com/office/drawing/2014/main" id="{911F4254-512F-4073-9F98-7DBFD7B32B62}"/>
              </a:ext>
            </a:extLst>
          </p:cNvPr>
          <p:cNvSpPr/>
          <p:nvPr/>
        </p:nvSpPr>
        <p:spPr>
          <a:xfrm>
            <a:off x="5029200" y="1170576"/>
            <a:ext cx="3660289" cy="2677656"/>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These kids leave the nest prickly and struggle to maintain relationships at work, with authority figures, with romantic partners, and with their own kids.</a:t>
            </a:r>
            <a:endParaRPr lang="en-US" sz="2400" dirty="0"/>
          </a:p>
        </p:txBody>
      </p:sp>
    </p:spTree>
    <p:extLst>
      <p:ext uri="{BB962C8B-B14F-4D97-AF65-F5344CB8AC3E}">
        <p14:creationId xmlns:p14="http://schemas.microsoft.com/office/powerpoint/2010/main" val="377221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sky, outdoor, sitting, water&#10;&#10;Description automatically generated">
            <a:extLst>
              <a:ext uri="{FF2B5EF4-FFF2-40B4-BE49-F238E27FC236}">
                <a16:creationId xmlns:a16="http://schemas.microsoft.com/office/drawing/2014/main" id="{4E588E66-4C92-4368-BEBF-F78294554882}"/>
              </a:ext>
            </a:extLst>
          </p:cNvPr>
          <p:cNvPicPr>
            <a:picLocks noChangeAspect="1"/>
          </p:cNvPicPr>
          <p:nvPr/>
        </p:nvPicPr>
        <p:blipFill>
          <a:blip r:embed="rId2">
            <a:alphaModFix amt="79000"/>
            <a:extLst>
              <a:ext uri="{28A0092B-C50C-407E-A947-70E740481C1C}">
                <a14:useLocalDpi xmlns:a14="http://schemas.microsoft.com/office/drawing/2010/main" val="0"/>
              </a:ext>
            </a:extLst>
          </a:blip>
          <a:stretch>
            <a:fillRect/>
          </a:stretch>
        </p:blipFill>
        <p:spPr>
          <a:xfrm>
            <a:off x="0" y="-933450"/>
            <a:ext cx="12192000" cy="8112722"/>
          </a:xfrm>
          <a:prstGeom prst="rect">
            <a:avLst/>
          </a:prstGeom>
        </p:spPr>
      </p:pic>
      <p:sp>
        <p:nvSpPr>
          <p:cNvPr id="2" name="Title 1">
            <a:extLst>
              <a:ext uri="{FF2B5EF4-FFF2-40B4-BE49-F238E27FC236}">
                <a16:creationId xmlns:a16="http://schemas.microsoft.com/office/drawing/2014/main" id="{3D4671C4-D351-47E3-B266-0D47B42972EE}"/>
              </a:ext>
            </a:extLst>
          </p:cNvPr>
          <p:cNvSpPr>
            <a:spLocks noGrp="1"/>
          </p:cNvSpPr>
          <p:nvPr>
            <p:ph type="ctrTitle"/>
          </p:nvPr>
        </p:nvSpPr>
        <p:spPr>
          <a:xfrm>
            <a:off x="0" y="3186947"/>
            <a:ext cx="12192000" cy="3671053"/>
          </a:xfrm>
        </p:spPr>
        <p:txBody>
          <a:bodyPr/>
          <a:lstStyle/>
          <a:p>
            <a:r>
              <a:rPr lang="en-US" sz="8800" b="1" cap="none" dirty="0">
                <a:ln w="38100">
                  <a:solidFill>
                    <a:schemeClr val="tx1"/>
                  </a:solidFill>
                </a:ln>
                <a:solidFill>
                  <a:schemeClr val="bg1"/>
                </a:solidFill>
              </a:rPr>
              <a:t>How do I balance oversight with independence?</a:t>
            </a:r>
          </a:p>
        </p:txBody>
      </p:sp>
    </p:spTree>
    <p:extLst>
      <p:ext uri="{BB962C8B-B14F-4D97-AF65-F5344CB8AC3E}">
        <p14:creationId xmlns:p14="http://schemas.microsoft.com/office/powerpoint/2010/main" val="3806735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E3C025-1190-490D-A7E8-FBB16A2CA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106E57-42AD-4803-8DA8-AA87F53BC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730" y="311577"/>
            <a:ext cx="8531352" cy="638251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668FB66-7DA2-4943-B38E-6DE102F09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erson standing in a room&#10;&#10;Description automatically generated">
            <a:extLst>
              <a:ext uri="{FF2B5EF4-FFF2-40B4-BE49-F238E27FC236}">
                <a16:creationId xmlns:a16="http://schemas.microsoft.com/office/drawing/2014/main" id="{4E242EF3-9408-4B82-9971-D0ABCA8A85AC}"/>
              </a:ext>
            </a:extLst>
          </p:cNvPr>
          <p:cNvPicPr>
            <a:picLocks noChangeAspect="1"/>
          </p:cNvPicPr>
          <p:nvPr/>
        </p:nvPicPr>
        <p:blipFill rotWithShape="1">
          <a:blip r:embed="rId2">
            <a:extLst>
              <a:ext uri="{28A0092B-C50C-407E-A947-70E740481C1C}">
                <a14:useLocalDpi xmlns:a14="http://schemas.microsoft.com/office/drawing/2010/main" val="0"/>
              </a:ext>
            </a:extLst>
          </a:blip>
          <a:srcRect l="2114" r="7780" b="1"/>
          <a:stretch/>
        </p:blipFill>
        <p:spPr>
          <a:xfrm>
            <a:off x="487321" y="476169"/>
            <a:ext cx="8202168" cy="6053328"/>
          </a:xfrm>
          <a:prstGeom prst="rect">
            <a:avLst/>
          </a:prstGeom>
        </p:spPr>
      </p:pic>
      <p:sp>
        <p:nvSpPr>
          <p:cNvPr id="3" name="Content Placeholder 2">
            <a:extLst>
              <a:ext uri="{FF2B5EF4-FFF2-40B4-BE49-F238E27FC236}">
                <a16:creationId xmlns:a16="http://schemas.microsoft.com/office/drawing/2014/main" id="{BD0FB480-3870-4863-B6B5-EE0D2CCB7D60}"/>
              </a:ext>
            </a:extLst>
          </p:cNvPr>
          <p:cNvSpPr>
            <a:spLocks noGrp="1"/>
          </p:cNvSpPr>
          <p:nvPr>
            <p:ph idx="1"/>
          </p:nvPr>
        </p:nvSpPr>
        <p:spPr>
          <a:xfrm>
            <a:off x="9033936" y="378252"/>
            <a:ext cx="2874429" cy="5884942"/>
          </a:xfrm>
        </p:spPr>
        <p:txBody>
          <a:bodyPr>
            <a:noAutofit/>
          </a:bodyPr>
          <a:lstStyle/>
          <a:p>
            <a:pPr marL="0" indent="0">
              <a:buNone/>
            </a:pPr>
            <a:r>
              <a:rPr lang="en-US" sz="2000" dirty="0">
                <a:solidFill>
                  <a:srgbClr val="FFFFFF"/>
                </a:solidFill>
              </a:rPr>
              <a:t>“A father's responsibilities to his son are outlined in the Talmud, Kiddushin 29a. According to the text, a father is obligated to circumcise his son, to redeem him if he is the firstborn, to teach him Torah, to find him a wife, and to teach him a trade. Talmudic scholars added that a father must also teach his son to swim.” </a:t>
            </a:r>
            <a:endParaRPr lang="en-US" sz="1100" dirty="0">
              <a:solidFill>
                <a:srgbClr val="FFFFFF"/>
              </a:solidFill>
            </a:endParaRPr>
          </a:p>
          <a:p>
            <a:pPr marL="0" indent="0">
              <a:buNone/>
            </a:pPr>
            <a:r>
              <a:rPr lang="en-US" sz="1400" dirty="0">
                <a:solidFill>
                  <a:srgbClr val="FFFFFF"/>
                </a:solidFill>
              </a:rPr>
              <a:t>Rabbi Victor </a:t>
            </a:r>
            <a:r>
              <a:rPr lang="en-US" sz="1400" dirty="0" err="1">
                <a:solidFill>
                  <a:srgbClr val="FFFFFF"/>
                </a:solidFill>
              </a:rPr>
              <a:t>Appell</a:t>
            </a:r>
            <a:r>
              <a:rPr lang="en-US" sz="1400" dirty="0">
                <a:solidFill>
                  <a:srgbClr val="FFFFFF"/>
                </a:solidFill>
              </a:rPr>
              <a:t> from reformjudaism.org</a:t>
            </a:r>
          </a:p>
        </p:txBody>
      </p:sp>
    </p:spTree>
    <p:extLst>
      <p:ext uri="{BB962C8B-B14F-4D97-AF65-F5344CB8AC3E}">
        <p14:creationId xmlns:p14="http://schemas.microsoft.com/office/powerpoint/2010/main" val="197061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3C025-1190-490D-A7E8-FBB16A2CA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106E57-42AD-4803-8DA8-AA87F53BC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730" y="311577"/>
            <a:ext cx="8531352" cy="638251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7" name="Rectangle 16">
            <a:extLst>
              <a:ext uri="{FF2B5EF4-FFF2-40B4-BE49-F238E27FC236}">
                <a16:creationId xmlns:a16="http://schemas.microsoft.com/office/drawing/2014/main" id="{A668FB66-7DA2-4943-B38E-6DE102F09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1FB5D26-3AF9-440B-A5EA-8E53CBB7FBD0}"/>
              </a:ext>
            </a:extLst>
          </p:cNvPr>
          <p:cNvSpPr>
            <a:spLocks noGrp="1"/>
          </p:cNvSpPr>
          <p:nvPr>
            <p:ph type="title"/>
          </p:nvPr>
        </p:nvSpPr>
        <p:spPr>
          <a:xfrm>
            <a:off x="9387189" y="612843"/>
            <a:ext cx="2247091" cy="958782"/>
          </a:xfrm>
        </p:spPr>
        <p:txBody>
          <a:bodyPr anchor="b">
            <a:normAutofit/>
          </a:bodyPr>
          <a:lstStyle/>
          <a:p>
            <a:r>
              <a:rPr lang="en-US" sz="2800" dirty="0">
                <a:solidFill>
                  <a:srgbClr val="FFFFFF"/>
                </a:solidFill>
              </a:rPr>
              <a:t>Matthew 11.16-17</a:t>
            </a:r>
          </a:p>
        </p:txBody>
      </p:sp>
      <p:pic>
        <p:nvPicPr>
          <p:cNvPr id="8" name="Content Placeholder 4">
            <a:extLst>
              <a:ext uri="{FF2B5EF4-FFF2-40B4-BE49-F238E27FC236}">
                <a16:creationId xmlns:a16="http://schemas.microsoft.com/office/drawing/2014/main" id="{05BE7981-1010-4B99-B214-83C854E142E2}"/>
              </a:ext>
            </a:extLst>
          </p:cNvPr>
          <p:cNvPicPr>
            <a:picLocks noChangeAspect="1"/>
          </p:cNvPicPr>
          <p:nvPr/>
        </p:nvPicPr>
        <p:blipFill rotWithShape="1">
          <a:blip r:embed="rId2">
            <a:extLst>
              <a:ext uri="{28A0092B-C50C-407E-A947-70E740481C1C}">
                <a14:useLocalDpi xmlns:a14="http://schemas.microsoft.com/office/drawing/2010/main" val="0"/>
              </a:ext>
            </a:extLst>
          </a:blip>
          <a:srcRect l="31639" r="613" b="1"/>
          <a:stretch/>
        </p:blipFill>
        <p:spPr>
          <a:xfrm>
            <a:off x="487321" y="476169"/>
            <a:ext cx="8202168" cy="6053328"/>
          </a:xfrm>
          <a:prstGeom prst="rect">
            <a:avLst/>
          </a:prstGeom>
        </p:spPr>
      </p:pic>
      <p:sp>
        <p:nvSpPr>
          <p:cNvPr id="10" name="Content Placeholder 9">
            <a:extLst>
              <a:ext uri="{FF2B5EF4-FFF2-40B4-BE49-F238E27FC236}">
                <a16:creationId xmlns:a16="http://schemas.microsoft.com/office/drawing/2014/main" id="{EB31A718-C28D-4801-BF68-E36E5F7BA7E5}"/>
              </a:ext>
            </a:extLst>
          </p:cNvPr>
          <p:cNvSpPr>
            <a:spLocks noGrp="1"/>
          </p:cNvSpPr>
          <p:nvPr>
            <p:ph idx="1"/>
          </p:nvPr>
        </p:nvSpPr>
        <p:spPr>
          <a:xfrm>
            <a:off x="9387190" y="1809369"/>
            <a:ext cx="2247090" cy="4387150"/>
          </a:xfrm>
        </p:spPr>
        <p:txBody>
          <a:bodyPr>
            <a:normAutofit/>
          </a:bodyPr>
          <a:lstStyle/>
          <a:p>
            <a:pPr marL="0" indent="0">
              <a:buNone/>
            </a:pPr>
            <a:r>
              <a:rPr lang="en-US" sz="2000" dirty="0">
                <a:solidFill>
                  <a:srgbClr val="FFFFFF"/>
                </a:solidFill>
              </a:rPr>
              <a:t>“But to what shall I compare this generation? It is like children sitting in the marketplaces and calling to their playmates, "'We played the flute for you, and you did not dance; we sang a dirge, and you did not mourn.’”</a:t>
            </a:r>
          </a:p>
        </p:txBody>
      </p:sp>
    </p:spTree>
    <p:extLst>
      <p:ext uri="{BB962C8B-B14F-4D97-AF65-F5344CB8AC3E}">
        <p14:creationId xmlns:p14="http://schemas.microsoft.com/office/powerpoint/2010/main" val="2616185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D0B39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9F64-F73C-4062-A486-21887FA04E62}"/>
              </a:ext>
            </a:extLst>
          </p:cNvPr>
          <p:cNvSpPr>
            <a:spLocks noGrp="1"/>
          </p:cNvSpPr>
          <p:nvPr>
            <p:ph type="title"/>
          </p:nvPr>
        </p:nvSpPr>
        <p:spPr>
          <a:xfrm>
            <a:off x="8810624" y="642593"/>
            <a:ext cx="3152776" cy="5710582"/>
          </a:xfrm>
        </p:spPr>
        <p:txBody>
          <a:bodyPr/>
          <a:lstStyle/>
          <a:p>
            <a:pPr algn="ctr"/>
            <a:r>
              <a:rPr lang="en-US" dirty="0">
                <a:ln w="12700">
                  <a:solidFill>
                    <a:schemeClr val="bg1"/>
                  </a:solidFill>
                </a:ln>
              </a:rPr>
              <a:t>1 Samuel</a:t>
            </a:r>
            <a:br>
              <a:rPr lang="en-US" dirty="0">
                <a:ln w="12700">
                  <a:solidFill>
                    <a:schemeClr val="bg1"/>
                  </a:solidFill>
                </a:ln>
              </a:rPr>
            </a:br>
            <a:r>
              <a:rPr lang="en-US" dirty="0">
                <a:ln w="12700">
                  <a:solidFill>
                    <a:schemeClr val="bg1"/>
                  </a:solidFill>
                </a:ln>
              </a:rPr>
              <a:t>17.12ff</a:t>
            </a:r>
          </a:p>
        </p:txBody>
      </p:sp>
      <p:pic>
        <p:nvPicPr>
          <p:cNvPr id="5" name="Content Placeholder 4" descr="A close up of a horse&#10;&#10;Description automatically generated">
            <a:extLst>
              <a:ext uri="{FF2B5EF4-FFF2-40B4-BE49-F238E27FC236}">
                <a16:creationId xmlns:a16="http://schemas.microsoft.com/office/drawing/2014/main" id="{EFC48C32-7343-490B-B727-44839FDF49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01851"/>
            <a:ext cx="8601075" cy="12901614"/>
          </a:xfrm>
        </p:spPr>
      </p:pic>
    </p:spTree>
    <p:extLst>
      <p:ext uri="{BB962C8B-B14F-4D97-AF65-F5344CB8AC3E}">
        <p14:creationId xmlns:p14="http://schemas.microsoft.com/office/powerpoint/2010/main" val="1696367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8613E-3904-49AF-9F1D-0FDEB5970EF4}"/>
              </a:ext>
            </a:extLst>
          </p:cNvPr>
          <p:cNvSpPr>
            <a:spLocks noGrp="1"/>
          </p:cNvSpPr>
          <p:nvPr>
            <p:ph type="title"/>
          </p:nvPr>
        </p:nvSpPr>
        <p:spPr/>
        <p:txBody>
          <a:bodyPr/>
          <a:lstStyle/>
          <a:p>
            <a:endParaRPr lang="en-US"/>
          </a:p>
        </p:txBody>
      </p:sp>
      <p:pic>
        <p:nvPicPr>
          <p:cNvPr id="5" name="Content Placeholder 4" descr="A group of people in a room&#10;&#10;Description automatically generated">
            <a:extLst>
              <a:ext uri="{FF2B5EF4-FFF2-40B4-BE49-F238E27FC236}">
                <a16:creationId xmlns:a16="http://schemas.microsoft.com/office/drawing/2014/main" id="{964705BA-2305-4CE3-9D5F-825E5125E8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31578" cy="6858000"/>
          </a:xfrm>
        </p:spPr>
      </p:pic>
    </p:spTree>
    <p:extLst>
      <p:ext uri="{BB962C8B-B14F-4D97-AF65-F5344CB8AC3E}">
        <p14:creationId xmlns:p14="http://schemas.microsoft.com/office/powerpoint/2010/main" val="374285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C65A-C077-439B-ABE4-D8FEAB9085DD}"/>
              </a:ext>
            </a:extLst>
          </p:cNvPr>
          <p:cNvSpPr>
            <a:spLocks noGrp="1"/>
          </p:cNvSpPr>
          <p:nvPr>
            <p:ph type="title"/>
          </p:nvPr>
        </p:nvSpPr>
        <p:spPr/>
        <p:txBody>
          <a:bodyPr/>
          <a:lstStyle/>
          <a:p>
            <a:endParaRPr lang="en-US"/>
          </a:p>
        </p:txBody>
      </p:sp>
      <p:pic>
        <p:nvPicPr>
          <p:cNvPr id="5" name="Content Placeholder 4" descr="A young boy sitting at a table&#10;&#10;Description automatically generated">
            <a:extLst>
              <a:ext uri="{FF2B5EF4-FFF2-40B4-BE49-F238E27FC236}">
                <a16:creationId xmlns:a16="http://schemas.microsoft.com/office/drawing/2014/main" id="{4175C4B3-E199-46C5-975B-EC653BC33C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39514" cy="8153400"/>
          </a:xfrm>
        </p:spPr>
      </p:pic>
    </p:spTree>
    <p:extLst>
      <p:ext uri="{BB962C8B-B14F-4D97-AF65-F5344CB8AC3E}">
        <p14:creationId xmlns:p14="http://schemas.microsoft.com/office/powerpoint/2010/main" val="1583366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 name="Picture 10" descr="A close up of a person&#10;&#10;Description automatically generated">
            <a:extLst>
              <a:ext uri="{FF2B5EF4-FFF2-40B4-BE49-F238E27FC236}">
                <a16:creationId xmlns:a16="http://schemas.microsoft.com/office/drawing/2014/main" id="{C6999D33-192F-4461-BA4C-936E7359DA13}"/>
              </a:ext>
            </a:extLst>
          </p:cNvPr>
          <p:cNvPicPr>
            <a:picLocks noChangeAspect="1"/>
          </p:cNvPicPr>
          <p:nvPr/>
        </p:nvPicPr>
        <p:blipFill>
          <a:blip r:embed="rId2">
            <a:alphaModFix amt="41000"/>
            <a:extLst>
              <a:ext uri="{28A0092B-C50C-407E-A947-70E740481C1C}">
                <a14:useLocalDpi xmlns:a14="http://schemas.microsoft.com/office/drawing/2010/main" val="0"/>
              </a:ext>
            </a:extLst>
          </a:blip>
          <a:stretch>
            <a:fillRect/>
          </a:stretch>
        </p:blipFill>
        <p:spPr>
          <a:xfrm>
            <a:off x="2604100" y="0"/>
            <a:ext cx="9600000" cy="6858000"/>
          </a:xfrm>
          <a:prstGeom prst="rect">
            <a:avLst/>
          </a:prstGeom>
        </p:spPr>
      </p:pic>
      <p:sp>
        <p:nvSpPr>
          <p:cNvPr id="3" name="Content Placeholder 2">
            <a:extLst>
              <a:ext uri="{FF2B5EF4-FFF2-40B4-BE49-F238E27FC236}">
                <a16:creationId xmlns:a16="http://schemas.microsoft.com/office/drawing/2014/main" id="{ADF8045D-F17B-4771-970A-CA80B4A47EC5}"/>
              </a:ext>
            </a:extLst>
          </p:cNvPr>
          <p:cNvSpPr>
            <a:spLocks noGrp="1"/>
          </p:cNvSpPr>
          <p:nvPr>
            <p:ph idx="1"/>
          </p:nvPr>
        </p:nvSpPr>
        <p:spPr>
          <a:xfrm>
            <a:off x="406400" y="1099820"/>
            <a:ext cx="5791200" cy="5796280"/>
          </a:xfrm>
        </p:spPr>
        <p:txBody>
          <a:bodyPr>
            <a:normAutofit/>
          </a:bodyPr>
          <a:lstStyle/>
          <a:p>
            <a:pPr>
              <a:lnSpc>
                <a:spcPts val="3000"/>
              </a:lnSpc>
            </a:pPr>
            <a:r>
              <a:rPr lang="en-US" sz="2600" b="1" dirty="0">
                <a:solidFill>
                  <a:schemeClr val="bg1">
                    <a:lumMod val="95000"/>
                  </a:schemeClr>
                </a:solidFill>
              </a:rPr>
              <a:t>Luke 16.10-12 </a:t>
            </a:r>
          </a:p>
          <a:p>
            <a:pPr>
              <a:lnSpc>
                <a:spcPts val="3000"/>
              </a:lnSpc>
            </a:pPr>
            <a:r>
              <a:rPr lang="en-US" sz="2600" dirty="0">
                <a:solidFill>
                  <a:schemeClr val="bg1">
                    <a:lumMod val="95000"/>
                  </a:schemeClr>
                </a:solidFill>
              </a:rPr>
              <a:t>10 "One who is faithful in a very little is also faithful in much, and one who is dishonest in a very little is also dishonest in much.  11 If then you have not been faithful in the unrighteous wealth, who will entrust to you the true riches?  12 And if you have not been faithful in that which is another's, who will give you that which is your own?</a:t>
            </a:r>
          </a:p>
        </p:txBody>
      </p:sp>
    </p:spTree>
    <p:extLst>
      <p:ext uri="{BB962C8B-B14F-4D97-AF65-F5344CB8AC3E}">
        <p14:creationId xmlns:p14="http://schemas.microsoft.com/office/powerpoint/2010/main" val="45487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92FC-078C-4D06-8D60-209A149CEAF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6154604-6F7C-48B1-AD8F-D345CB2B9F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1236548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0D307-189B-44F1-9C35-4459C11E5D7D}"/>
              </a:ext>
            </a:extLst>
          </p:cNvPr>
          <p:cNvPicPr>
            <a:picLocks noChangeAspect="1"/>
          </p:cNvPicPr>
          <p:nvPr/>
        </p:nvPicPr>
        <p:blipFill rotWithShape="1">
          <a:blip r:embed="rId2">
            <a:extLst>
              <a:ext uri="{28A0092B-C50C-407E-A947-70E740481C1C}">
                <a14:useLocalDpi xmlns:a14="http://schemas.microsoft.com/office/drawing/2010/main" val="0"/>
              </a:ext>
            </a:extLst>
          </a:blip>
          <a:srcRect r="1716" b="-2"/>
          <a:stretch/>
        </p:blipFill>
        <p:spPr>
          <a:xfrm>
            <a:off x="7837371" y="237744"/>
            <a:ext cx="4124416" cy="6382512"/>
          </a:xfrm>
          <a:prstGeom prst="rect">
            <a:avLst/>
          </a:prstGeom>
        </p:spPr>
      </p:pic>
      <p:sp>
        <p:nvSpPr>
          <p:cNvPr id="10" name="Rectangle 9">
            <a:extLst>
              <a:ext uri="{FF2B5EF4-FFF2-40B4-BE49-F238E27FC236}">
                <a16:creationId xmlns:a16="http://schemas.microsoft.com/office/drawing/2014/main" id="{891D1FF4-7F97-4936-9A4C-9FB71D8F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1098562-DE03-4B12-8E5F-3930C19DF522}"/>
              </a:ext>
            </a:extLst>
          </p:cNvPr>
          <p:cNvSpPr>
            <a:spLocks noGrp="1"/>
          </p:cNvSpPr>
          <p:nvPr>
            <p:ph idx="1"/>
          </p:nvPr>
        </p:nvSpPr>
        <p:spPr>
          <a:xfrm>
            <a:off x="868680" y="942975"/>
            <a:ext cx="6281928" cy="5092065"/>
          </a:xfrm>
        </p:spPr>
        <p:txBody>
          <a:bodyPr>
            <a:normAutofit/>
          </a:bodyPr>
          <a:lstStyle/>
          <a:p>
            <a:pPr marL="0" indent="0">
              <a:buNone/>
            </a:pPr>
            <a:r>
              <a:rPr lang="en-US" sz="2400" dirty="0"/>
              <a:t>“By the early 1990s the program had spread, and photos of missing children were reproduced on grocery bags, billboards, pizza boxes, even utility bills.  Norms changed, fears grew, and many parents came to believe that if they took their eyes off their children for an instant in any public venue, their kid might be snatched.  It no longer felt safe to let kids roam around their neighborhoods unsupervised.” </a:t>
            </a:r>
          </a:p>
          <a:p>
            <a:pPr marL="0" indent="0">
              <a:buNone/>
            </a:pPr>
            <a:endParaRPr lang="en-US" sz="1600" dirty="0"/>
          </a:p>
          <a:p>
            <a:pPr marL="0" indent="0">
              <a:buNone/>
            </a:pPr>
            <a:r>
              <a:rPr lang="en-US" sz="1600" dirty="0"/>
              <a:t>Greg Lukianoff and Jonathan Haidt, </a:t>
            </a:r>
            <a:r>
              <a:rPr lang="en-US" sz="1600" i="1" dirty="0"/>
              <a:t>Coddling of the American Mind</a:t>
            </a:r>
            <a:r>
              <a:rPr lang="en-US" sz="1600" dirty="0"/>
              <a:t> (NY: Penguin Books 2018),</a:t>
            </a:r>
            <a:r>
              <a:rPr lang="en-US" sz="1600" i="1" dirty="0"/>
              <a:t> </a:t>
            </a:r>
            <a:r>
              <a:rPr lang="en-US" sz="1600" dirty="0"/>
              <a:t>p. 166.</a:t>
            </a:r>
          </a:p>
        </p:txBody>
      </p:sp>
    </p:spTree>
    <p:extLst>
      <p:ext uri="{BB962C8B-B14F-4D97-AF65-F5344CB8AC3E}">
        <p14:creationId xmlns:p14="http://schemas.microsoft.com/office/powerpoint/2010/main" val="4013154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B8AF-EE58-4BB5-AD37-0DB10D1B62B5}"/>
              </a:ext>
            </a:extLst>
          </p:cNvPr>
          <p:cNvSpPr>
            <a:spLocks noGrp="1"/>
          </p:cNvSpPr>
          <p:nvPr>
            <p:ph type="title"/>
          </p:nvPr>
        </p:nvSpPr>
        <p:spPr>
          <a:xfrm>
            <a:off x="6846137" y="727626"/>
            <a:ext cx="4602152" cy="1718225"/>
          </a:xfrm>
        </p:spPr>
        <p:txBody>
          <a:bodyPr>
            <a:normAutofit/>
          </a:bodyPr>
          <a:lstStyle/>
          <a:p>
            <a:pPr algn="ctr"/>
            <a:r>
              <a:rPr lang="en-US" sz="6000" dirty="0"/>
              <a:t>“</a:t>
            </a:r>
            <a:r>
              <a:rPr lang="en-US" sz="6000" dirty="0" err="1"/>
              <a:t>safteyism</a:t>
            </a:r>
            <a:r>
              <a:rPr lang="en-US" sz="6000" dirty="0"/>
              <a:t>”</a:t>
            </a:r>
          </a:p>
        </p:txBody>
      </p:sp>
      <p:sp>
        <p:nvSpPr>
          <p:cNvPr id="13" name="Rectangle 12">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8" name="Content Placeholder 4">
            <a:extLst>
              <a:ext uri="{FF2B5EF4-FFF2-40B4-BE49-F238E27FC236}">
                <a16:creationId xmlns:a16="http://schemas.microsoft.com/office/drawing/2014/main" id="{BAF9D403-2B63-463C-BD10-02B602D7DF7D}"/>
              </a:ext>
            </a:extLst>
          </p:cNvPr>
          <p:cNvPicPr>
            <a:picLocks noChangeAspect="1"/>
          </p:cNvPicPr>
          <p:nvPr/>
        </p:nvPicPr>
        <p:blipFill rotWithShape="1">
          <a:blip r:embed="rId2">
            <a:extLst>
              <a:ext uri="{28A0092B-C50C-407E-A947-70E740481C1C}">
                <a14:useLocalDpi xmlns:a14="http://schemas.microsoft.com/office/drawing/2010/main" val="0"/>
              </a:ext>
            </a:extLst>
          </a:blip>
          <a:srcRect l="4441" r="4319" b="-2"/>
          <a:stretch/>
        </p:blipFill>
        <p:spPr>
          <a:xfrm>
            <a:off x="407432" y="419292"/>
            <a:ext cx="5522976" cy="6053328"/>
          </a:xfrm>
          <a:prstGeom prst="rect">
            <a:avLst/>
          </a:prstGeom>
        </p:spPr>
      </p:pic>
      <p:sp>
        <p:nvSpPr>
          <p:cNvPr id="10" name="Content Placeholder 9">
            <a:extLst>
              <a:ext uri="{FF2B5EF4-FFF2-40B4-BE49-F238E27FC236}">
                <a16:creationId xmlns:a16="http://schemas.microsoft.com/office/drawing/2014/main" id="{890B6AF4-E4B1-47AA-9705-EF8FB2843BBB}"/>
              </a:ext>
            </a:extLst>
          </p:cNvPr>
          <p:cNvSpPr>
            <a:spLocks noGrp="1"/>
          </p:cNvSpPr>
          <p:nvPr>
            <p:ph idx="1"/>
          </p:nvPr>
        </p:nvSpPr>
        <p:spPr>
          <a:xfrm>
            <a:off x="6846137" y="2619375"/>
            <a:ext cx="4602152" cy="3516423"/>
          </a:xfrm>
        </p:spPr>
        <p:txBody>
          <a:bodyPr>
            <a:normAutofit/>
          </a:bodyPr>
          <a:lstStyle/>
          <a:p>
            <a:pPr>
              <a:lnSpc>
                <a:spcPct val="150000"/>
              </a:lnSpc>
            </a:pPr>
            <a:r>
              <a:rPr lang="en-US" sz="2800" dirty="0"/>
              <a:t>overestimates danger</a:t>
            </a:r>
          </a:p>
          <a:p>
            <a:pPr>
              <a:lnSpc>
                <a:spcPct val="150000"/>
              </a:lnSpc>
            </a:pPr>
            <a:r>
              <a:rPr lang="en-US" sz="2800" dirty="0"/>
              <a:t>assumes the worst will happen</a:t>
            </a:r>
          </a:p>
          <a:p>
            <a:pPr>
              <a:lnSpc>
                <a:spcPct val="150000"/>
              </a:lnSpc>
            </a:pPr>
            <a:r>
              <a:rPr lang="en-US" sz="2800" dirty="0"/>
              <a:t>eliminates all risk</a:t>
            </a:r>
          </a:p>
        </p:txBody>
      </p:sp>
    </p:spTree>
    <p:extLst>
      <p:ext uri="{BB962C8B-B14F-4D97-AF65-F5344CB8AC3E}">
        <p14:creationId xmlns:p14="http://schemas.microsoft.com/office/powerpoint/2010/main" val="216417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49E8-87B2-493B-B76E-55322A1916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64F1FC-C3C5-4979-A285-7BA9F5A0A373}"/>
              </a:ext>
            </a:extLst>
          </p:cNvPr>
          <p:cNvSpPr>
            <a:spLocks noGrp="1"/>
          </p:cNvSpPr>
          <p:nvPr>
            <p:ph idx="1"/>
          </p:nvPr>
        </p:nvSpPr>
        <p:spPr/>
        <p:txBody>
          <a:bodyPr/>
          <a:lstStyle/>
          <a:p>
            <a:endParaRPr lang="en-US"/>
          </a:p>
        </p:txBody>
      </p:sp>
      <p:graphicFrame>
        <p:nvGraphicFramePr>
          <p:cNvPr id="4" name="Chart 3">
            <a:extLst>
              <a:ext uri="{FF2B5EF4-FFF2-40B4-BE49-F238E27FC236}">
                <a16:creationId xmlns:a16="http://schemas.microsoft.com/office/drawing/2014/main" id="{15FC3CB4-0D08-4356-AE88-52D5EB3CF3FA}"/>
              </a:ext>
            </a:extLst>
          </p:cNvPr>
          <p:cNvGraphicFramePr>
            <a:graphicFrameLocks/>
          </p:cNvGraphicFramePr>
          <p:nvPr>
            <p:extLst>
              <p:ext uri="{D42A27DB-BD31-4B8C-83A1-F6EECF244321}">
                <p14:modId xmlns:p14="http://schemas.microsoft.com/office/powerpoint/2010/main" val="2818782514"/>
              </p:ext>
            </p:extLst>
          </p:nvPr>
        </p:nvGraphicFramePr>
        <p:xfrm>
          <a:off x="231057" y="238431"/>
          <a:ext cx="11695471" cy="63688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035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B128-ECD9-4200-B5C8-3255F454A9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3BDBD9-B0DC-4162-B2EF-7104240BE957}"/>
              </a:ext>
            </a:extLst>
          </p:cNvPr>
          <p:cNvSpPr>
            <a:spLocks noGrp="1"/>
          </p:cNvSpPr>
          <p:nvPr>
            <p:ph idx="1"/>
          </p:nvPr>
        </p:nvSpPr>
        <p:spPr/>
        <p:txBody>
          <a:bodyPr/>
          <a:lstStyle/>
          <a:p>
            <a:endParaRPr lang="en-US"/>
          </a:p>
        </p:txBody>
      </p:sp>
      <p:graphicFrame>
        <p:nvGraphicFramePr>
          <p:cNvPr id="5" name="Chart 4">
            <a:extLst>
              <a:ext uri="{FF2B5EF4-FFF2-40B4-BE49-F238E27FC236}">
                <a16:creationId xmlns:a16="http://schemas.microsoft.com/office/drawing/2014/main" id="{9C09301C-7E2D-4CB4-A352-3E4A81723256}"/>
              </a:ext>
            </a:extLst>
          </p:cNvPr>
          <p:cNvGraphicFramePr>
            <a:graphicFrameLocks/>
          </p:cNvGraphicFramePr>
          <p:nvPr>
            <p:extLst>
              <p:ext uri="{D42A27DB-BD31-4B8C-83A1-F6EECF244321}">
                <p14:modId xmlns:p14="http://schemas.microsoft.com/office/powerpoint/2010/main" val="2395550485"/>
              </p:ext>
            </p:extLst>
          </p:nvPr>
        </p:nvGraphicFramePr>
        <p:xfrm>
          <a:off x="260555" y="248263"/>
          <a:ext cx="11656142" cy="63393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578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B128-ECD9-4200-B5C8-3255F454A9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3BDBD9-B0DC-4162-B2EF-7104240BE957}"/>
              </a:ext>
            </a:extLst>
          </p:cNvPr>
          <p:cNvSpPr>
            <a:spLocks noGrp="1"/>
          </p:cNvSpPr>
          <p:nvPr>
            <p:ph idx="1"/>
          </p:nvPr>
        </p:nvSpPr>
        <p:spPr/>
        <p:txBody>
          <a:bodyPr/>
          <a:lstStyle/>
          <a:p>
            <a:endParaRPr lang="en-US"/>
          </a:p>
        </p:txBody>
      </p:sp>
      <p:graphicFrame>
        <p:nvGraphicFramePr>
          <p:cNvPr id="4" name="Chart 3">
            <a:extLst>
              <a:ext uri="{FF2B5EF4-FFF2-40B4-BE49-F238E27FC236}">
                <a16:creationId xmlns:a16="http://schemas.microsoft.com/office/drawing/2014/main" id="{4EA4168C-92B0-41EC-9D15-B1AFF5FEC500}"/>
              </a:ext>
            </a:extLst>
          </p:cNvPr>
          <p:cNvGraphicFramePr>
            <a:graphicFrameLocks/>
          </p:cNvGraphicFramePr>
          <p:nvPr>
            <p:extLst>
              <p:ext uri="{D42A27DB-BD31-4B8C-83A1-F6EECF244321}">
                <p14:modId xmlns:p14="http://schemas.microsoft.com/office/powerpoint/2010/main" val="1692615594"/>
              </p:ext>
            </p:extLst>
          </p:nvPr>
        </p:nvGraphicFramePr>
        <p:xfrm>
          <a:off x="344129" y="307257"/>
          <a:ext cx="11434916" cy="6201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992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95AF-A328-4317-AB77-8241D96A2FC2}"/>
              </a:ext>
            </a:extLst>
          </p:cNvPr>
          <p:cNvSpPr>
            <a:spLocks noGrp="1"/>
          </p:cNvSpPr>
          <p:nvPr>
            <p:ph type="title"/>
          </p:nvPr>
        </p:nvSpPr>
        <p:spPr/>
        <p:txBody>
          <a:bodyPr/>
          <a:lstStyle/>
          <a:p>
            <a:endParaRPr lang="en-US"/>
          </a:p>
        </p:txBody>
      </p:sp>
      <p:pic>
        <p:nvPicPr>
          <p:cNvPr id="5" name="Content Placeholder 4" descr="A close up of a sign&#10;&#10;Description automatically generated">
            <a:extLst>
              <a:ext uri="{FF2B5EF4-FFF2-40B4-BE49-F238E27FC236}">
                <a16:creationId xmlns:a16="http://schemas.microsoft.com/office/drawing/2014/main" id="{A51480F8-9D3C-4941-9CD6-4C21786CFC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7925" y="36004"/>
            <a:ext cx="6696075" cy="6687706"/>
          </a:xfrm>
        </p:spPr>
      </p:pic>
    </p:spTree>
    <p:extLst>
      <p:ext uri="{BB962C8B-B14F-4D97-AF65-F5344CB8AC3E}">
        <p14:creationId xmlns:p14="http://schemas.microsoft.com/office/powerpoint/2010/main" val="128765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0D307-189B-44F1-9C35-4459C11E5D7D}"/>
              </a:ext>
            </a:extLst>
          </p:cNvPr>
          <p:cNvPicPr>
            <a:picLocks noChangeAspect="1"/>
          </p:cNvPicPr>
          <p:nvPr/>
        </p:nvPicPr>
        <p:blipFill rotWithShape="1">
          <a:blip r:embed="rId2">
            <a:extLst>
              <a:ext uri="{28A0092B-C50C-407E-A947-70E740481C1C}">
                <a14:useLocalDpi xmlns:a14="http://schemas.microsoft.com/office/drawing/2010/main" val="0"/>
              </a:ext>
            </a:extLst>
          </a:blip>
          <a:srcRect r="1716" b="-2"/>
          <a:stretch/>
        </p:blipFill>
        <p:spPr>
          <a:xfrm>
            <a:off x="7837371" y="237744"/>
            <a:ext cx="4124416" cy="6382512"/>
          </a:xfrm>
          <a:prstGeom prst="rect">
            <a:avLst/>
          </a:prstGeom>
        </p:spPr>
      </p:pic>
      <p:sp>
        <p:nvSpPr>
          <p:cNvPr id="10" name="Rectangle 9">
            <a:extLst>
              <a:ext uri="{FF2B5EF4-FFF2-40B4-BE49-F238E27FC236}">
                <a16:creationId xmlns:a16="http://schemas.microsoft.com/office/drawing/2014/main" id="{891D1FF4-7F97-4936-9A4C-9FB71D8F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1098562-DE03-4B12-8E5F-3930C19DF522}"/>
              </a:ext>
            </a:extLst>
          </p:cNvPr>
          <p:cNvSpPr>
            <a:spLocks noGrp="1"/>
          </p:cNvSpPr>
          <p:nvPr>
            <p:ph idx="1"/>
          </p:nvPr>
        </p:nvSpPr>
        <p:spPr>
          <a:xfrm>
            <a:off x="868680" y="1666875"/>
            <a:ext cx="6281928" cy="4368165"/>
          </a:xfrm>
        </p:spPr>
        <p:txBody>
          <a:bodyPr>
            <a:normAutofit/>
          </a:bodyPr>
          <a:lstStyle/>
          <a:p>
            <a:pPr marL="0" indent="0">
              <a:buNone/>
            </a:pPr>
            <a:r>
              <a:rPr lang="en-US" sz="2400" dirty="0"/>
              <a:t>“Nevertheless, the fear of crime did not diminish along with the crime rate, and the new habits of fearful parenting seem to have become new national norms.  American parenting is now wildly out of sync with the actual risk that strangers pose to children.”</a:t>
            </a:r>
            <a:endParaRPr lang="en-US" sz="1600" dirty="0"/>
          </a:p>
          <a:p>
            <a:pPr marL="0" indent="0">
              <a:buNone/>
            </a:pPr>
            <a:endParaRPr lang="en-US" sz="1600" dirty="0"/>
          </a:p>
          <a:p>
            <a:pPr marL="0" indent="0">
              <a:buNone/>
            </a:pPr>
            <a:r>
              <a:rPr lang="en-US" sz="1600" dirty="0"/>
              <a:t>Greg Lukianoff and Jonathan Haidt, </a:t>
            </a:r>
            <a:r>
              <a:rPr lang="en-US" sz="1600" i="1" dirty="0"/>
              <a:t>Coddling of the American Mind</a:t>
            </a:r>
            <a:r>
              <a:rPr lang="en-US" sz="1600" dirty="0"/>
              <a:t> (NY: Penguin Books 2018),</a:t>
            </a:r>
            <a:r>
              <a:rPr lang="en-US" sz="1600" i="1" dirty="0"/>
              <a:t> </a:t>
            </a:r>
            <a:r>
              <a:rPr lang="en-US" sz="1600" dirty="0"/>
              <a:t>p. 167.</a:t>
            </a:r>
          </a:p>
        </p:txBody>
      </p:sp>
    </p:spTree>
    <p:extLst>
      <p:ext uri="{BB962C8B-B14F-4D97-AF65-F5344CB8AC3E}">
        <p14:creationId xmlns:p14="http://schemas.microsoft.com/office/powerpoint/2010/main" val="33077617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otalTime>17</TotalTime>
  <Words>560</Words>
  <Application>Microsoft Office PowerPoint</Application>
  <PresentationFormat>Widescreen</PresentationFormat>
  <Paragraphs>35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Century Gothic</vt:lpstr>
      <vt:lpstr>Garamond</vt:lpstr>
      <vt:lpstr>Savon</vt:lpstr>
      <vt:lpstr>Balancing Oversight  With Independence</vt:lpstr>
      <vt:lpstr>PowerPoint Presentation</vt:lpstr>
      <vt:lpstr>PowerPoint Presentation</vt:lpstr>
      <vt:lpstr>“safteyism”</vt:lpstr>
      <vt:lpstr>PowerPoint Presentation</vt:lpstr>
      <vt:lpstr>PowerPoint Presentation</vt:lpstr>
      <vt:lpstr>PowerPoint Presentation</vt:lpstr>
      <vt:lpstr>PowerPoint Presentation</vt:lpstr>
      <vt:lpstr>PowerPoint Presentation</vt:lpstr>
      <vt:lpstr>PowerPoint Presentation</vt:lpstr>
      <vt:lpstr>Paranoid Parenting Teaches:</vt:lpstr>
      <vt:lpstr>PowerPoint Presentation</vt:lpstr>
      <vt:lpstr>How do I balance oversight with independence?</vt:lpstr>
      <vt:lpstr>PowerPoint Presentation</vt:lpstr>
      <vt:lpstr>Matthew 11.16-17</vt:lpstr>
      <vt:lpstr>1 Samuel 17.12ff</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Balancing Oversight  With Independence</dc:title>
  <dc:creator>Idont Wanttogiveit</dc:creator>
  <cp:lastModifiedBy>Idont Wanttogiveit</cp:lastModifiedBy>
  <cp:revision>8</cp:revision>
  <dcterms:created xsi:type="dcterms:W3CDTF">2019-03-08T18:43:35Z</dcterms:created>
  <dcterms:modified xsi:type="dcterms:W3CDTF">2019-03-08T19:00:53Z</dcterms:modified>
</cp:coreProperties>
</file>