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58" r:id="rId4"/>
    <p:sldId id="259" r:id="rId5"/>
    <p:sldId id="260" r:id="rId6"/>
    <p:sldId id="276" r:id="rId7"/>
    <p:sldId id="261" r:id="rId8"/>
    <p:sldId id="262" r:id="rId9"/>
    <p:sldId id="263" r:id="rId10"/>
    <p:sldId id="264" r:id="rId11"/>
    <p:sldId id="265" r:id="rId12"/>
    <p:sldId id="266" r:id="rId13"/>
    <p:sldId id="267" r:id="rId14"/>
    <p:sldId id="268" r:id="rId15"/>
    <p:sldId id="277" r:id="rId16"/>
    <p:sldId id="269" r:id="rId17"/>
    <p:sldId id="270" r:id="rId18"/>
    <p:sldId id="271" r:id="rId19"/>
    <p:sldId id="278" r:id="rId20"/>
    <p:sldId id="279"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4" autoAdjust="0"/>
    <p:restoredTop sz="94660" autoAdjust="0"/>
  </p:normalViewPr>
  <p:slideViewPr>
    <p:cSldViewPr snapToGrid="0">
      <p:cViewPr varScale="1">
        <p:scale>
          <a:sx n="85" d="100"/>
          <a:sy n="85" d="100"/>
        </p:scale>
        <p:origin x="-40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12192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352800" y="236220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3420534" y="3045461"/>
            <a:ext cx="5350933"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3420534" y="2397760"/>
            <a:ext cx="5350933"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F0644219-5CA6-4D41-9AB2-78CD80E812C7}" type="datetimeFigureOut">
              <a:rPr lang="en-US" smtClean="0"/>
              <a:t>9/8/2017</a:t>
            </a:fld>
            <a:endParaRPr lang="en-US"/>
          </a:p>
        </p:txBody>
      </p:sp>
      <p:sp>
        <p:nvSpPr>
          <p:cNvPr id="17" name="Slide Number Placeholder 16"/>
          <p:cNvSpPr>
            <a:spLocks noGrp="1"/>
          </p:cNvSpPr>
          <p:nvPr>
            <p:ph type="sldNum" sz="quarter" idx="11"/>
          </p:nvPr>
        </p:nvSpPr>
        <p:spPr/>
        <p:txBody>
          <a:bodyPr/>
          <a:lstStyle/>
          <a:p>
            <a:fld id="{EF9AEBC7-EDD7-4861-B8B0-465853364D64}"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44219-5CA6-4D41-9AB2-78CD80E812C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AEBC7-EDD7-4861-B8B0-465853364D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6832600" y="3428736"/>
            <a:ext cx="6858000" cy="2117"/>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1026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609600" y="914401"/>
            <a:ext cx="88392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44219-5CA6-4D41-9AB2-78CD80E812C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AEBC7-EDD7-4861-B8B0-465853364D64}" type="slidenum">
              <a:rPr lang="en-US" smtClean="0"/>
              <a:t>‹#›</a:t>
            </a:fld>
            <a:endParaRPr lang="en-US"/>
          </a:p>
        </p:txBody>
      </p:sp>
      <p:sp>
        <p:nvSpPr>
          <p:cNvPr id="2" name="Vertical Title 1"/>
          <p:cNvSpPr>
            <a:spLocks noGrp="1"/>
          </p:cNvSpPr>
          <p:nvPr>
            <p:ph type="title" orient="vert"/>
          </p:nvPr>
        </p:nvSpPr>
        <p:spPr>
          <a:xfrm>
            <a:off x="9652000" y="914401"/>
            <a:ext cx="1235973"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609600" y="2020824"/>
            <a:ext cx="109728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F0644219-5CA6-4D41-9AB2-78CD80E812C7}" type="datetimeFigureOut">
              <a:rPr lang="en-US" smtClean="0"/>
              <a:t>9/8/2017</a:t>
            </a:fld>
            <a:endParaRPr lang="en-US"/>
          </a:p>
        </p:txBody>
      </p:sp>
      <p:sp>
        <p:nvSpPr>
          <p:cNvPr id="12" name="Slide Number Placeholder 11"/>
          <p:cNvSpPr>
            <a:spLocks noGrp="1"/>
          </p:cNvSpPr>
          <p:nvPr>
            <p:ph type="sldNum" sz="quarter" idx="15"/>
          </p:nvPr>
        </p:nvSpPr>
        <p:spPr/>
        <p:txBody>
          <a:bodyPr/>
          <a:lstStyle/>
          <a:p>
            <a:fld id="{EF9AEBC7-EDD7-4861-B8B0-465853364D64}"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12192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12192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52800" y="336804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3372070" y="3367247"/>
            <a:ext cx="5447863"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3358057" y="4084577"/>
            <a:ext cx="5475889"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F0644219-5CA6-4D41-9AB2-78CD80E812C7}" type="datetimeFigureOut">
              <a:rPr lang="en-US" smtClean="0"/>
              <a:t>9/8/2017</a:t>
            </a:fld>
            <a:endParaRPr lang="en-US"/>
          </a:p>
        </p:txBody>
      </p:sp>
      <p:sp>
        <p:nvSpPr>
          <p:cNvPr id="14" name="Slide Number Placeholder 13"/>
          <p:cNvSpPr>
            <a:spLocks noGrp="1"/>
          </p:cNvSpPr>
          <p:nvPr>
            <p:ph type="sldNum" sz="quarter" idx="11"/>
          </p:nvPr>
        </p:nvSpPr>
        <p:spPr/>
        <p:txBody>
          <a:bodyPr/>
          <a:lstStyle/>
          <a:p>
            <a:fld id="{EF9AEBC7-EDD7-4861-B8B0-465853364D6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609601" y="2020824"/>
            <a:ext cx="536448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6217920" y="2020824"/>
            <a:ext cx="536448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0644219-5CA6-4D41-9AB2-78CD80E812C7}" type="datetimeFigureOut">
              <a:rPr lang="en-US" smtClean="0"/>
              <a:t>9/8/2017</a:t>
            </a:fld>
            <a:endParaRPr lang="en-US"/>
          </a:p>
        </p:txBody>
      </p:sp>
      <p:sp>
        <p:nvSpPr>
          <p:cNvPr id="12" name="Slide Number Placeholder 11"/>
          <p:cNvSpPr>
            <a:spLocks noGrp="1"/>
          </p:cNvSpPr>
          <p:nvPr>
            <p:ph type="sldNum" sz="quarter" idx="16"/>
          </p:nvPr>
        </p:nvSpPr>
        <p:spPr/>
        <p:txBody>
          <a:bodyPr/>
          <a:lstStyle/>
          <a:p>
            <a:fld id="{EF9AEBC7-EDD7-4861-B8B0-465853364D64}"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609601" y="2819400"/>
            <a:ext cx="536448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6217920" y="2816352"/>
            <a:ext cx="536448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60960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621792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F0644219-5CA6-4D41-9AB2-78CD80E812C7}" type="datetimeFigureOut">
              <a:rPr lang="en-US" smtClean="0"/>
              <a:t>9/8/2017</a:t>
            </a:fld>
            <a:endParaRPr lang="en-US"/>
          </a:p>
        </p:txBody>
      </p:sp>
      <p:sp>
        <p:nvSpPr>
          <p:cNvPr id="12" name="Slide Number Placeholder 11"/>
          <p:cNvSpPr>
            <a:spLocks noGrp="1"/>
          </p:cNvSpPr>
          <p:nvPr>
            <p:ph type="sldNum" sz="quarter" idx="17"/>
          </p:nvPr>
        </p:nvSpPr>
        <p:spPr/>
        <p:txBody>
          <a:bodyPr/>
          <a:lstStyle/>
          <a:p>
            <a:fld id="{EF9AEBC7-EDD7-4861-B8B0-465853364D64}"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F0644219-5CA6-4D41-9AB2-78CD80E812C7}" type="datetimeFigureOut">
              <a:rPr lang="en-US" smtClean="0"/>
              <a:t>9/8/2017</a:t>
            </a:fld>
            <a:endParaRPr lang="en-US"/>
          </a:p>
        </p:txBody>
      </p:sp>
      <p:sp>
        <p:nvSpPr>
          <p:cNvPr id="16" name="Slide Number Placeholder 15"/>
          <p:cNvSpPr>
            <a:spLocks noGrp="1"/>
          </p:cNvSpPr>
          <p:nvPr>
            <p:ph type="sldNum" sz="quarter" idx="11"/>
          </p:nvPr>
        </p:nvSpPr>
        <p:spPr/>
        <p:txBody>
          <a:bodyPr/>
          <a:lstStyle/>
          <a:p>
            <a:fld id="{EF9AEBC7-EDD7-4861-B8B0-465853364D6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0644219-5CA6-4D41-9AB2-78CD80E812C7}" type="datetimeFigureOut">
              <a:rPr lang="en-US" smtClean="0"/>
              <a:t>9/8/2017</a:t>
            </a:fld>
            <a:endParaRPr lang="en-US"/>
          </a:p>
        </p:txBody>
      </p:sp>
      <p:sp>
        <p:nvSpPr>
          <p:cNvPr id="8" name="Slide Number Placeholder 7"/>
          <p:cNvSpPr>
            <a:spLocks noGrp="1"/>
          </p:cNvSpPr>
          <p:nvPr>
            <p:ph type="sldNum" sz="quarter" idx="11"/>
          </p:nvPr>
        </p:nvSpPr>
        <p:spPr/>
        <p:txBody>
          <a:bodyPr/>
          <a:lstStyle/>
          <a:p>
            <a:fld id="{EF9AEBC7-EDD7-4861-B8B0-465853364D6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981200" y="1914526"/>
            <a:ext cx="82296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316480" y="5513832"/>
            <a:ext cx="755904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F0644219-5CA6-4D41-9AB2-78CD80E812C7}" type="datetimeFigureOut">
              <a:rPr lang="en-US" smtClean="0"/>
              <a:t>9/8/2017</a:t>
            </a:fld>
            <a:endParaRPr lang="en-US"/>
          </a:p>
        </p:txBody>
      </p:sp>
      <p:sp>
        <p:nvSpPr>
          <p:cNvPr id="19" name="Slide Number Placeholder 18"/>
          <p:cNvSpPr>
            <a:spLocks noGrp="1"/>
          </p:cNvSpPr>
          <p:nvPr>
            <p:ph type="sldNum" sz="quarter" idx="16"/>
          </p:nvPr>
        </p:nvSpPr>
        <p:spPr/>
        <p:txBody>
          <a:bodyPr/>
          <a:lstStyle/>
          <a:p>
            <a:fld id="{EF9AEBC7-EDD7-4861-B8B0-465853364D64}"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469612" y="2026918"/>
            <a:ext cx="7252776"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2316480" y="5516880"/>
            <a:ext cx="755904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3352800" y="975360"/>
            <a:ext cx="54864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3975100" y="273180"/>
            <a:ext cx="4241800" cy="292100"/>
          </a:xfrm>
        </p:spPr>
        <p:txBody>
          <a:bodyPr/>
          <a:lstStyle/>
          <a:p>
            <a:fld id="{F0644219-5CA6-4D41-9AB2-78CD80E812C7}" type="datetimeFigureOut">
              <a:rPr lang="en-US" smtClean="0"/>
              <a:t>9/8/2017</a:t>
            </a:fld>
            <a:endParaRPr lang="en-US"/>
          </a:p>
        </p:txBody>
      </p:sp>
      <p:sp>
        <p:nvSpPr>
          <p:cNvPr id="14" name="Slide Number Placeholder 13"/>
          <p:cNvSpPr>
            <a:spLocks noGrp="1"/>
          </p:cNvSpPr>
          <p:nvPr>
            <p:ph type="sldNum" sz="quarter" idx="15"/>
          </p:nvPr>
        </p:nvSpPr>
        <p:spPr>
          <a:xfrm>
            <a:off x="5384800" y="6172200"/>
            <a:ext cx="1422400" cy="304800"/>
          </a:xfrm>
        </p:spPr>
        <p:txBody>
          <a:bodyPr/>
          <a:lstStyle/>
          <a:p>
            <a:fld id="{EF9AEBC7-EDD7-4861-B8B0-465853364D64}" type="slidenum">
              <a:rPr lang="en-US" smtClean="0"/>
              <a:t>‹#›</a:t>
            </a:fld>
            <a:endParaRPr lang="en-US"/>
          </a:p>
        </p:txBody>
      </p:sp>
      <p:sp>
        <p:nvSpPr>
          <p:cNvPr id="15" name="Footer Placeholder 14"/>
          <p:cNvSpPr>
            <a:spLocks noGrp="1"/>
          </p:cNvSpPr>
          <p:nvPr>
            <p:ph type="ftr" sz="quarter" idx="16"/>
          </p:nvPr>
        </p:nvSpPr>
        <p:spPr>
          <a:xfrm>
            <a:off x="1930400" y="6486525"/>
            <a:ext cx="83312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4"/>
            <a:ext cx="12192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2019301"/>
            <a:ext cx="109728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75100" y="273180"/>
            <a:ext cx="424180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F0644219-5CA6-4D41-9AB2-78CD80E812C7}" type="datetimeFigureOut">
              <a:rPr lang="en-US" smtClean="0"/>
              <a:t>9/8/2017</a:t>
            </a:fld>
            <a:endParaRPr lang="en-US"/>
          </a:p>
        </p:txBody>
      </p:sp>
      <p:sp>
        <p:nvSpPr>
          <p:cNvPr id="5" name="Footer Placeholder 4"/>
          <p:cNvSpPr>
            <a:spLocks noGrp="1"/>
          </p:cNvSpPr>
          <p:nvPr>
            <p:ph type="ftr" sz="quarter" idx="3"/>
          </p:nvPr>
        </p:nvSpPr>
        <p:spPr>
          <a:xfrm>
            <a:off x="1930400" y="6486525"/>
            <a:ext cx="83312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5384800" y="6172200"/>
            <a:ext cx="14224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EF9AEBC7-EDD7-4861-B8B0-465853364D64}" type="slidenum">
              <a:rPr lang="en-US" smtClean="0"/>
              <a:t>‹#›</a:t>
            </a:fld>
            <a:endParaRPr lang="en-US"/>
          </a:p>
        </p:txBody>
      </p:sp>
      <p:cxnSp>
        <p:nvCxnSpPr>
          <p:cNvPr id="10" name="Straight Connector 9"/>
          <p:cNvCxnSpPr/>
          <p:nvPr/>
        </p:nvCxnSpPr>
        <p:spPr>
          <a:xfrm>
            <a:off x="0" y="1331436"/>
            <a:ext cx="12192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352800" y="975360"/>
            <a:ext cx="54864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080AB09-7CA2-4A6A-8AFD-E08B11EBB431}"/>
              </a:ext>
            </a:extLst>
          </p:cNvPr>
          <p:cNvSpPr/>
          <p:nvPr/>
        </p:nvSpPr>
        <p:spPr>
          <a:xfrm>
            <a:off x="2445825" y="2012012"/>
            <a:ext cx="7648434" cy="2215991"/>
          </a:xfrm>
          <a:prstGeom prst="rect">
            <a:avLst/>
          </a:prstGeom>
        </p:spPr>
        <p:txBody>
          <a:bodyPr wrap="square">
            <a:spAutoFit/>
          </a:bodyPr>
          <a:lstStyle/>
          <a:p>
            <a:pPr algn="ctr"/>
            <a:r>
              <a:rPr lang="en-US" sz="13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Calibri" panose="020F0502020204030204" pitchFamily="34" charset="0"/>
                <a:cs typeface="Arial" panose="020B0604020202020204" pitchFamily="34" charset="0"/>
              </a:rPr>
              <a:t>John 1:1</a:t>
            </a:r>
            <a:endParaRPr lang="en-US" sz="13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770923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46AFDBC-910A-42CB-857F-B1446987DF87}"/>
              </a:ext>
            </a:extLst>
          </p:cNvPr>
          <p:cNvSpPr/>
          <p:nvPr/>
        </p:nvSpPr>
        <p:spPr>
          <a:xfrm>
            <a:off x="3030071" y="452282"/>
            <a:ext cx="6096000" cy="2677656"/>
          </a:xfrm>
          <a:prstGeom prst="rect">
            <a:avLst/>
          </a:prstGeom>
        </p:spPr>
        <p:txBody>
          <a:bodyPr>
            <a:spAutoFit/>
          </a:bodyPr>
          <a:lstStyle/>
          <a:p>
            <a:pPr algn="ctr"/>
            <a:r>
              <a:rPr lang="en-US" sz="2800" b="1" dirty="0">
                <a:latin typeface="Times New Roman" panose="02020603050405020304" pitchFamily="18" charset="0"/>
                <a:ea typeface="Times New Roman" panose="02020603050405020304" pitchFamily="18" charset="0"/>
              </a:rPr>
              <a:t>PERSONIFICATION</a:t>
            </a:r>
          </a:p>
          <a:p>
            <a:pPr algn="ctr"/>
            <a:endParaRPr lang="en-US" sz="2800" b="1" dirty="0" smtClean="0">
              <a:latin typeface="Times New Roman" panose="02020603050405020304" pitchFamily="18" charset="0"/>
              <a:ea typeface="Times New Roman" panose="02020603050405020304" pitchFamily="18" charset="0"/>
            </a:endParaRPr>
          </a:p>
          <a:p>
            <a:pPr algn="ctr"/>
            <a:endParaRPr lang="en-US" sz="2800" b="1" dirty="0">
              <a:latin typeface="Times New Roman" panose="02020603050405020304" pitchFamily="18" charset="0"/>
              <a:ea typeface="Times New Roman" panose="02020603050405020304" pitchFamily="18" charset="0"/>
            </a:endParaRPr>
          </a:p>
          <a:p>
            <a:r>
              <a:rPr lang="en-US" sz="2800" dirty="0">
                <a:latin typeface="Times New Roman" panose="02020603050405020304" pitchFamily="18" charset="0"/>
                <a:ea typeface="Times New Roman" panose="02020603050405020304" pitchFamily="18" charset="0"/>
              </a:rPr>
              <a:t>The figure of speech “personification” occurs when something is given human characteristics to emphasize something. </a:t>
            </a:r>
            <a:endParaRPr lang="en-US" sz="2800" dirty="0"/>
          </a:p>
        </p:txBody>
      </p:sp>
      <p:sp>
        <p:nvSpPr>
          <p:cNvPr id="3" name="Rectangle 2">
            <a:extLst>
              <a:ext uri="{FF2B5EF4-FFF2-40B4-BE49-F238E27FC236}">
                <a16:creationId xmlns:a16="http://schemas.microsoft.com/office/drawing/2014/main" xmlns="" id="{035006E5-69A9-4464-9470-7D81EAB98B91}"/>
              </a:ext>
            </a:extLst>
          </p:cNvPr>
          <p:cNvSpPr/>
          <p:nvPr/>
        </p:nvSpPr>
        <p:spPr>
          <a:xfrm>
            <a:off x="1622611" y="3703352"/>
            <a:ext cx="8713695" cy="2677656"/>
          </a:xfrm>
          <a:prstGeom prst="rect">
            <a:avLst/>
          </a:prstGeom>
        </p:spPr>
        <p:txBody>
          <a:bodyPr wrap="square">
            <a:spAutoFit/>
          </a:bodyPr>
          <a:lstStyle/>
          <a:p>
            <a:r>
              <a:rPr lang="en-US" sz="2800" b="1" dirty="0">
                <a:latin typeface="Times New Roman" panose="02020603050405020304" pitchFamily="18" charset="0"/>
                <a:ea typeface="Times New Roman" panose="02020603050405020304" pitchFamily="18" charset="0"/>
              </a:rPr>
              <a:t>Psalm 35:10 </a:t>
            </a:r>
            <a:r>
              <a:rPr lang="en-US" sz="2800" dirty="0">
                <a:latin typeface="Times New Roman" panose="02020603050405020304" pitchFamily="18" charset="0"/>
                <a:ea typeface="Times New Roman" panose="02020603050405020304" pitchFamily="18" charset="0"/>
              </a:rPr>
              <a:t>portrays bones talking. </a:t>
            </a:r>
          </a:p>
          <a:p>
            <a:pPr marL="1944688" indent="-1944688"/>
            <a:r>
              <a:rPr lang="en-US" sz="2800" b="1" dirty="0">
                <a:latin typeface="Times New Roman" panose="02020603050405020304" pitchFamily="18" charset="0"/>
                <a:ea typeface="Times New Roman" panose="02020603050405020304" pitchFamily="18" charset="0"/>
              </a:rPr>
              <a:t>Psalm 68:31 </a:t>
            </a:r>
            <a:r>
              <a:rPr lang="en-US" sz="2800" dirty="0">
                <a:latin typeface="Times New Roman" panose="02020603050405020304" pitchFamily="18" charset="0"/>
                <a:ea typeface="Times New Roman" panose="02020603050405020304" pitchFamily="18" charset="0"/>
              </a:rPr>
              <a:t>portrays Ethiopia as a woman with her hands outstretched to God. </a:t>
            </a:r>
          </a:p>
          <a:p>
            <a:r>
              <a:rPr lang="en-US" sz="2800" b="1" dirty="0">
                <a:latin typeface="Times New Roman" panose="02020603050405020304" pitchFamily="18" charset="0"/>
                <a:ea typeface="Times New Roman" panose="02020603050405020304" pitchFamily="18" charset="0"/>
              </a:rPr>
              <a:t>Isaiah 3:26 </a:t>
            </a:r>
            <a:r>
              <a:rPr lang="en-US" sz="2800" dirty="0">
                <a:latin typeface="Times New Roman" panose="02020603050405020304" pitchFamily="18" charset="0"/>
                <a:ea typeface="Times New Roman" panose="02020603050405020304" pitchFamily="18" charset="0"/>
              </a:rPr>
              <a:t>says the gates of Zion will lament and mourn. </a:t>
            </a:r>
          </a:p>
          <a:p>
            <a:r>
              <a:rPr lang="en-US" sz="2800" b="1" dirty="0">
                <a:latin typeface="Times New Roman" panose="02020603050405020304" pitchFamily="18" charset="0"/>
                <a:ea typeface="Times New Roman" panose="02020603050405020304" pitchFamily="18" charset="0"/>
              </a:rPr>
              <a:t>Isaiah 14:8 </a:t>
            </a:r>
            <a:r>
              <a:rPr lang="en-US" sz="2800" dirty="0">
                <a:latin typeface="Times New Roman" panose="02020603050405020304" pitchFamily="18" charset="0"/>
                <a:ea typeface="Times New Roman" panose="02020603050405020304" pitchFamily="18" charset="0"/>
              </a:rPr>
              <a:t>says the cypress trees will rejoice. </a:t>
            </a:r>
          </a:p>
          <a:p>
            <a:r>
              <a:rPr lang="en-US" sz="2800" b="1" dirty="0">
                <a:latin typeface="Times New Roman" panose="02020603050405020304" pitchFamily="18" charset="0"/>
                <a:ea typeface="Times New Roman" panose="02020603050405020304" pitchFamily="18" charset="0"/>
              </a:rPr>
              <a:t>1 Corinthians 12:15 </a:t>
            </a:r>
            <a:r>
              <a:rPr lang="en-US" sz="2800" dirty="0">
                <a:latin typeface="Times New Roman" panose="02020603050405020304" pitchFamily="18" charset="0"/>
                <a:ea typeface="Times New Roman" panose="02020603050405020304" pitchFamily="18" charset="0"/>
              </a:rPr>
              <a:t>portrays a foot talking.</a:t>
            </a:r>
            <a:endParaRPr lang="en-US" sz="2800" dirty="0"/>
          </a:p>
        </p:txBody>
      </p:sp>
    </p:spTree>
    <p:extLst>
      <p:ext uri="{BB962C8B-B14F-4D97-AF65-F5344CB8AC3E}">
        <p14:creationId xmlns:p14="http://schemas.microsoft.com/office/powerpoint/2010/main" val="34711082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D2A0BA2-7CFA-447B-9E70-E2FD79F9F0B4}"/>
              </a:ext>
            </a:extLst>
          </p:cNvPr>
          <p:cNvSpPr/>
          <p:nvPr/>
        </p:nvSpPr>
        <p:spPr>
          <a:xfrm>
            <a:off x="349623" y="179286"/>
            <a:ext cx="5961530" cy="5386090"/>
          </a:xfrm>
          <a:prstGeom prst="rect">
            <a:avLst/>
          </a:prstGeom>
        </p:spPr>
        <p:txBody>
          <a:bodyPr wrap="square">
            <a:spAutoFit/>
          </a:bodyPr>
          <a:lstStyle/>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WISDOM </a:t>
            </a:r>
            <a:r>
              <a:rPr lang="en-US" sz="2000" b="1" dirty="0">
                <a:latin typeface="Times New Roman" panose="02020603050405020304" pitchFamily="18" charset="0"/>
                <a:cs typeface="Times New Roman" panose="02020603050405020304" pitchFamily="18" charset="0"/>
              </a:rPr>
              <a:t>as a “person”</a:t>
            </a: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Proverbs 8 (REV</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22) Yahweh created me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the beginning of his journey,</a:t>
            </a:r>
          </a:p>
          <a:p>
            <a:r>
              <a:rPr lang="en-US" sz="2400" dirty="0">
                <a:latin typeface="Times New Roman" panose="02020603050405020304" pitchFamily="18" charset="0"/>
                <a:cs typeface="Times New Roman" panose="02020603050405020304" pitchFamily="18" charset="0"/>
              </a:rPr>
              <a:t>prior to his works from back then.</a:t>
            </a:r>
          </a:p>
          <a:p>
            <a:r>
              <a:rPr lang="en-US" sz="2400" dirty="0">
                <a:latin typeface="Times New Roman" panose="02020603050405020304" pitchFamily="18" charset="0"/>
                <a:cs typeface="Times New Roman" panose="02020603050405020304" pitchFamily="18" charset="0"/>
              </a:rPr>
              <a:t>23) From antiquity I was woven together,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from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start, from </a:t>
            </a:r>
            <a:r>
              <a:rPr lang="en-US" sz="2400" dirty="0">
                <a:latin typeface="Times New Roman" panose="02020603050405020304" pitchFamily="18" charset="0"/>
                <a:cs typeface="Times New Roman" panose="02020603050405020304" pitchFamily="18" charset="0"/>
              </a:rPr>
              <a:t>the earlier times of the earth.</a:t>
            </a:r>
          </a:p>
          <a:p>
            <a:r>
              <a:rPr lang="en-US" sz="2400" dirty="0">
                <a:latin typeface="Times New Roman" panose="02020603050405020304" pitchFamily="18" charset="0"/>
                <a:cs typeface="Times New Roman" panose="02020603050405020304" pitchFamily="18" charset="0"/>
              </a:rPr>
              <a:t>24) I was born when there were no deep </a:t>
            </a:r>
            <a:r>
              <a:rPr lang="en-US" sz="2400" dirty="0" smtClean="0">
                <a:latin typeface="Times New Roman" panose="02020603050405020304" pitchFamily="18" charset="0"/>
                <a:cs typeface="Times New Roman" panose="02020603050405020304" pitchFamily="18" charset="0"/>
              </a:rPr>
              <a:t>oceans, when </a:t>
            </a:r>
            <a:r>
              <a:rPr lang="en-US" sz="2400" dirty="0">
                <a:latin typeface="Times New Roman" panose="02020603050405020304" pitchFamily="18" charset="0"/>
                <a:cs typeface="Times New Roman" panose="02020603050405020304" pitchFamily="18" charset="0"/>
              </a:rPr>
              <a:t>there were no springs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abounding </a:t>
            </a:r>
            <a:r>
              <a:rPr lang="en-US" sz="2400" dirty="0">
                <a:latin typeface="Times New Roman" panose="02020603050405020304" pitchFamily="18" charset="0"/>
                <a:cs typeface="Times New Roman" panose="02020603050405020304" pitchFamily="18" charset="0"/>
              </a:rPr>
              <a:t>with waters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9D2A0BA2-7CFA-447B-9E70-E2FD79F9F0B4}"/>
              </a:ext>
            </a:extLst>
          </p:cNvPr>
          <p:cNvSpPr/>
          <p:nvPr/>
        </p:nvSpPr>
        <p:spPr>
          <a:xfrm>
            <a:off x="6355994" y="376514"/>
            <a:ext cx="5576054" cy="6001643"/>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27) when he prepared the heavens, I was there; </a:t>
            </a:r>
          </a:p>
          <a:p>
            <a:r>
              <a:rPr lang="en-US" sz="2400" dirty="0">
                <a:latin typeface="Times New Roman" panose="02020603050405020304" pitchFamily="18" charset="0"/>
                <a:cs typeface="Times New Roman" panose="02020603050405020304" pitchFamily="18" charset="0"/>
              </a:rPr>
              <a:t>when he inscribed the horizon above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face of the deep;</a:t>
            </a:r>
          </a:p>
          <a:p>
            <a:r>
              <a:rPr lang="en-US" sz="2400" dirty="0" smtClean="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when he fixed the clouds above,</a:t>
            </a:r>
          </a:p>
          <a:p>
            <a:r>
              <a:rPr lang="en-US" sz="2400" dirty="0">
                <a:latin typeface="Times New Roman" panose="02020603050405020304" pitchFamily="18" charset="0"/>
                <a:cs typeface="Times New Roman" panose="02020603050405020304" pitchFamily="18" charset="0"/>
              </a:rPr>
              <a:t>when he strengthened the springs of the deep;</a:t>
            </a:r>
          </a:p>
          <a:p>
            <a:r>
              <a:rPr lang="en-US" sz="2400" dirty="0">
                <a:latin typeface="Times New Roman" panose="02020603050405020304" pitchFamily="18" charset="0"/>
                <a:cs typeface="Times New Roman" panose="02020603050405020304" pitchFamily="18" charset="0"/>
              </a:rPr>
              <a:t>29) when he set for the sea its limit</a:t>
            </a:r>
          </a:p>
          <a:p>
            <a:r>
              <a:rPr lang="en-US" sz="2400" dirty="0">
                <a:latin typeface="Times New Roman" panose="02020603050405020304" pitchFamily="18" charset="0"/>
                <a:cs typeface="Times New Roman" panose="02020603050405020304" pitchFamily="18" charset="0"/>
              </a:rPr>
              <a:t>so the waters would not disobey his mouth;</a:t>
            </a:r>
          </a:p>
          <a:p>
            <a:r>
              <a:rPr lang="en-US" sz="2400" dirty="0">
                <a:latin typeface="Times New Roman" panose="02020603050405020304" pitchFamily="18" charset="0"/>
                <a:cs typeface="Times New Roman" panose="02020603050405020304" pitchFamily="18" charset="0"/>
              </a:rPr>
              <a:t>when he marked out the foundations of the earth; </a:t>
            </a:r>
          </a:p>
          <a:p>
            <a:r>
              <a:rPr lang="en-US" sz="2400" dirty="0">
                <a:latin typeface="Times New Roman" panose="02020603050405020304" pitchFamily="18" charset="0"/>
                <a:cs typeface="Times New Roman" panose="02020603050405020304" pitchFamily="18" charset="0"/>
              </a:rPr>
              <a:t>30) then I was beside him growing up,</a:t>
            </a:r>
          </a:p>
          <a:p>
            <a:r>
              <a:rPr lang="en-US" sz="2400" dirty="0">
                <a:latin typeface="Times New Roman" panose="02020603050405020304" pitchFamily="18" charset="0"/>
                <a:cs typeface="Times New Roman" panose="02020603050405020304" pitchFamily="18" charset="0"/>
              </a:rPr>
              <a:t>and I was his great delight daily,</a:t>
            </a:r>
          </a:p>
          <a:p>
            <a:r>
              <a:rPr lang="en-US" sz="2400" dirty="0">
                <a:latin typeface="Times New Roman" panose="02020603050405020304" pitchFamily="18" charset="0"/>
                <a:cs typeface="Times New Roman" panose="02020603050405020304" pitchFamily="18" charset="0"/>
              </a:rPr>
              <a:t>playing in his presence at every moment;</a:t>
            </a:r>
          </a:p>
          <a:p>
            <a:r>
              <a:rPr lang="en-US" sz="2400" dirty="0">
                <a:latin typeface="Times New Roman" panose="02020603050405020304" pitchFamily="18" charset="0"/>
                <a:cs typeface="Times New Roman" panose="02020603050405020304" pitchFamily="18" charset="0"/>
              </a:rPr>
              <a:t>31) playing in the world—his earth,</a:t>
            </a:r>
          </a:p>
          <a:p>
            <a:r>
              <a:rPr lang="en-US" sz="2400" dirty="0">
                <a:latin typeface="Times New Roman" panose="02020603050405020304" pitchFamily="18" charset="0"/>
                <a:cs typeface="Times New Roman" panose="02020603050405020304" pitchFamily="18" charset="0"/>
              </a:rPr>
              <a:t>and full of delight with humankind.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81180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12E4F95-3076-46CA-9FF1-1CA04E810C66}"/>
              </a:ext>
            </a:extLst>
          </p:cNvPr>
          <p:cNvSpPr/>
          <p:nvPr/>
        </p:nvSpPr>
        <p:spPr>
          <a:xfrm>
            <a:off x="3186637" y="761119"/>
            <a:ext cx="5738046" cy="584775"/>
          </a:xfrm>
          <a:prstGeom prst="rect">
            <a:avLst/>
          </a:prstGeom>
        </p:spPr>
        <p:txBody>
          <a:bodyPr wrap="none">
            <a:spAutoFit/>
          </a:bodyPr>
          <a:lstStyle/>
          <a:p>
            <a:r>
              <a:rPr lang="en-US" sz="3200" b="1" dirty="0">
                <a:latin typeface="Times New Roman" panose="02020603050405020304" pitchFamily="18" charset="0"/>
                <a:ea typeface="Calibri" panose="020F0502020204030204" pitchFamily="34" charset="0"/>
              </a:rPr>
              <a:t>Wisdom and the “word” (</a:t>
            </a:r>
            <a:r>
              <a:rPr lang="en-US" sz="3200" b="1" i="1" dirty="0">
                <a:latin typeface="Times New Roman" panose="02020603050405020304" pitchFamily="18" charset="0"/>
                <a:ea typeface="Calibri" panose="020F0502020204030204" pitchFamily="34" charset="0"/>
              </a:rPr>
              <a:t>logos</a:t>
            </a:r>
            <a:r>
              <a:rPr lang="en-US" sz="3200" b="1" dirty="0">
                <a:latin typeface="Times New Roman" panose="02020603050405020304" pitchFamily="18" charset="0"/>
                <a:ea typeface="Calibri" panose="020F0502020204030204" pitchFamily="34" charset="0"/>
              </a:rPr>
              <a:t>)</a:t>
            </a:r>
            <a:endParaRPr lang="en-US" sz="3200" b="1" dirty="0"/>
          </a:p>
        </p:txBody>
      </p:sp>
      <p:sp>
        <p:nvSpPr>
          <p:cNvPr id="3" name="Rectangle 2">
            <a:extLst>
              <a:ext uri="{FF2B5EF4-FFF2-40B4-BE49-F238E27FC236}">
                <a16:creationId xmlns:a16="http://schemas.microsoft.com/office/drawing/2014/main" xmlns="" id="{0D02CCCA-43C4-4F60-A48F-71ACC94319D0}"/>
              </a:ext>
            </a:extLst>
          </p:cNvPr>
          <p:cNvSpPr/>
          <p:nvPr/>
        </p:nvSpPr>
        <p:spPr>
          <a:xfrm>
            <a:off x="1013011" y="2125160"/>
            <a:ext cx="9995648" cy="4154984"/>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Aramaic Targums are well known for describing the wisdom and action of God as His “word.”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 the word of the Lord was Joseph’s helper (Gen. 39:2).</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 Moses brought the people to meet the word of the Lord (Exod. 19:17).</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 the word of the Lord accepted the face of Job (Job 42:9).</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 the word of the Lord shall laugh them to scorn (Ps. 2:4).</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They believed in the name of His word (Ps. 106:12).</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(Examples from Dr. John Lightfoot,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 Commentary on the New Testament from the Talmud and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Hebraica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Vol. 3, p. 238).</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592298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3A6A172-0E6F-4ADA-B596-E19C7AD68934}"/>
              </a:ext>
            </a:extLst>
          </p:cNvPr>
          <p:cNvSpPr/>
          <p:nvPr/>
        </p:nvSpPr>
        <p:spPr>
          <a:xfrm>
            <a:off x="3944660" y="779039"/>
            <a:ext cx="4414991" cy="584775"/>
          </a:xfrm>
          <a:prstGeom prst="rect">
            <a:avLst/>
          </a:prstGeom>
        </p:spPr>
        <p:txBody>
          <a:bodyPr wrap="none">
            <a:spAutoFit/>
          </a:bodyPr>
          <a:lstStyle/>
          <a:p>
            <a:r>
              <a:rPr lang="en-US" sz="3200" b="1" dirty="0">
                <a:latin typeface="Times New Roman" panose="02020603050405020304" pitchFamily="18" charset="0"/>
                <a:ea typeface="Calibri" panose="020F0502020204030204" pitchFamily="34" charset="0"/>
                <a:cs typeface="Times New Roman" panose="02020603050405020304" pitchFamily="18" charset="0"/>
              </a:rPr>
              <a:t>The Uniqueness of </a:t>
            </a:r>
            <a:r>
              <a:rPr lang="en-US" sz="3200" b="1" i="1" dirty="0">
                <a:latin typeface="Times New Roman" panose="02020603050405020304" pitchFamily="18" charset="0"/>
                <a:ea typeface="Calibri" panose="020F0502020204030204" pitchFamily="34" charset="0"/>
                <a:cs typeface="Times New Roman" panose="02020603050405020304" pitchFamily="18" charset="0"/>
              </a:rPr>
              <a:t>logos</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363589B8-18F5-40CF-BB32-875450192D36}"/>
              </a:ext>
            </a:extLst>
          </p:cNvPr>
          <p:cNvSpPr/>
          <p:nvPr/>
        </p:nvSpPr>
        <p:spPr>
          <a:xfrm>
            <a:off x="1568823" y="2023827"/>
            <a:ext cx="8606118" cy="3539430"/>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cs typeface="Times New Roman" panose="02020603050405020304" pitchFamily="18" charset="0"/>
              </a:rPr>
              <a:t>The use of </a:t>
            </a:r>
            <a:r>
              <a:rPr lang="en-US" sz="2800" i="1" dirty="0">
                <a:latin typeface="Times New Roman" panose="02020603050405020304" pitchFamily="18" charset="0"/>
                <a:ea typeface="Calibri" panose="020F0502020204030204" pitchFamily="34" charset="0"/>
                <a:cs typeface="Times New Roman" panose="02020603050405020304" pitchFamily="18" charset="0"/>
              </a:rPr>
              <a:t>logos</a:t>
            </a:r>
            <a:r>
              <a:rPr lang="en-US" sz="2800" dirty="0">
                <a:latin typeface="Times New Roman" panose="02020603050405020304" pitchFamily="18" charset="0"/>
                <a:ea typeface="Calibri" panose="020F0502020204030204" pitchFamily="34" charset="0"/>
                <a:cs typeface="Times New Roman" panose="02020603050405020304" pitchFamily="18" charset="0"/>
              </a:rPr>
              <a:t> in the prologue of John is unique in John</a:t>
            </a:r>
          </a:p>
          <a:p>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r>
              <a:rPr lang="en-US" sz="2800" dirty="0">
                <a:latin typeface="Times New Roman" panose="02020603050405020304" pitchFamily="18" charset="0"/>
                <a:ea typeface="Calibri" panose="020F0502020204030204" pitchFamily="34" charset="0"/>
                <a:cs typeface="Times New Roman" panose="02020603050405020304" pitchFamily="18" charset="0"/>
              </a:rPr>
              <a:t>This makes perfect sense because:</a:t>
            </a:r>
          </a:p>
          <a:p>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John 1:14 (REV)</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And the word became flesh, and lived in his tent among us (and we gazed at his glory, a glory as of the only begotten from the Father), full of grace and truth. </a:t>
            </a:r>
          </a:p>
        </p:txBody>
      </p:sp>
    </p:spTree>
    <p:extLst>
      <p:ext uri="{BB962C8B-B14F-4D97-AF65-F5344CB8AC3E}">
        <p14:creationId xmlns:p14="http://schemas.microsoft.com/office/powerpoint/2010/main" val="412448681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CD6EAB9-39A2-416D-A1EA-2DAA32031534}"/>
              </a:ext>
            </a:extLst>
          </p:cNvPr>
          <p:cNvSpPr/>
          <p:nvPr/>
        </p:nvSpPr>
        <p:spPr>
          <a:xfrm>
            <a:off x="4012205" y="716287"/>
            <a:ext cx="4006226" cy="707886"/>
          </a:xfrm>
          <a:prstGeom prst="rect">
            <a:avLst/>
          </a:prstGeom>
        </p:spPr>
        <p:txBody>
          <a:bodyPr wrap="none">
            <a:spAutoFit/>
          </a:bodyPr>
          <a:lstStyle/>
          <a:p>
            <a:pPr algn="ctr"/>
            <a:r>
              <a:rPr lang="en-US" sz="4000" b="1" i="1" dirty="0">
                <a:latin typeface="Times New Roman" panose="02020603050405020304" pitchFamily="18" charset="0"/>
                <a:ea typeface="Calibri" panose="020F0502020204030204" pitchFamily="34" charset="0"/>
                <a:cs typeface="Times New Roman" panose="02020603050405020304" pitchFamily="18" charset="0"/>
              </a:rPr>
              <a:t>Logos</a:t>
            </a:r>
            <a:r>
              <a:rPr lang="en-US" sz="4000" b="1" dirty="0">
                <a:latin typeface="Times New Roman" panose="02020603050405020304" pitchFamily="18" charset="0"/>
                <a:ea typeface="Calibri" panose="020F0502020204030204" pitchFamily="34" charset="0"/>
                <a:cs typeface="Times New Roman" panose="02020603050405020304" pitchFamily="18" charset="0"/>
              </a:rPr>
              <a:t> not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muthos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C13F296B-591E-427A-A53F-40794E39C412}"/>
              </a:ext>
            </a:extLst>
          </p:cNvPr>
          <p:cNvSpPr/>
          <p:nvPr/>
        </p:nvSpPr>
        <p:spPr>
          <a:xfrm>
            <a:off x="1272987" y="2151171"/>
            <a:ext cx="8937813" cy="3785652"/>
          </a:xfrm>
          <a:prstGeom prst="rect">
            <a:avLst/>
          </a:prstGeom>
        </p:spPr>
        <p:txBody>
          <a:bodyPr wrap="square">
            <a:spAutoFit/>
          </a:bodyPr>
          <a:lstStyle/>
          <a:p>
            <a:r>
              <a:rPr lang="en-US" sz="2400" i="1" dirty="0" err="1">
                <a:latin typeface="Times New Roman" panose="02020603050405020304" pitchFamily="18" charset="0"/>
                <a:ea typeface="Calibri" panose="020F0502020204030204" pitchFamily="34" charset="0"/>
                <a:cs typeface="Times New Roman" panose="02020603050405020304" pitchFamily="18" charset="0"/>
              </a:rPr>
              <a:t>Muthos</a:t>
            </a:r>
            <a:r>
              <a:rPr lang="en-US" sz="2400" dirty="0">
                <a:latin typeface="Times New Roman" panose="02020603050405020304" pitchFamily="18" charset="0"/>
                <a:ea typeface="Calibri" panose="020F0502020204030204" pitchFamily="34" charset="0"/>
                <a:cs typeface="Times New Roman" panose="02020603050405020304" pitchFamily="18" charset="0"/>
              </a:rPr>
              <a:t> was the word that described the body of beliefs about the gods that came down through the centuries in the Greek world. We now use that word brought into English – “myth” and “mythology.”  </a:t>
            </a:r>
          </a:p>
          <a:p>
            <a:pPr marL="800100" lvl="1"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Mystical</a:t>
            </a:r>
          </a:p>
          <a:p>
            <a:pPr marL="800100" lvl="1"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Beyond rational comprehension</a:t>
            </a:r>
          </a:p>
          <a:p>
            <a:pPr marL="800100" lvl="1"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Contradictory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John uses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logos</a:t>
            </a:r>
            <a:r>
              <a:rPr lang="en-US" sz="2400" dirty="0">
                <a:latin typeface="Times New Roman" panose="02020603050405020304" pitchFamily="18" charset="0"/>
                <a:ea typeface="Calibri" panose="020F0502020204030204" pitchFamily="34" charset="0"/>
                <a:cs typeface="Times New Roman" panose="02020603050405020304" pitchFamily="18" charset="0"/>
              </a:rPr>
              <a:t> to describe what was “with God,” the rational, logical, plans and purposes of God, especially as they are put in action.   </a:t>
            </a:r>
          </a:p>
        </p:txBody>
      </p:sp>
    </p:spTree>
    <p:extLst>
      <p:ext uri="{BB962C8B-B14F-4D97-AF65-F5344CB8AC3E}">
        <p14:creationId xmlns:p14="http://schemas.microsoft.com/office/powerpoint/2010/main" val="104507853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CD6EAB9-39A2-416D-A1EA-2DAA32031534}"/>
              </a:ext>
            </a:extLst>
          </p:cNvPr>
          <p:cNvSpPr/>
          <p:nvPr/>
        </p:nvSpPr>
        <p:spPr>
          <a:xfrm>
            <a:off x="4173568" y="750931"/>
            <a:ext cx="4006225" cy="707886"/>
          </a:xfrm>
          <a:prstGeom prst="rect">
            <a:avLst/>
          </a:prstGeom>
        </p:spPr>
        <p:txBody>
          <a:bodyPr wrap="none">
            <a:spAutoFit/>
          </a:bodyPr>
          <a:lstStyle/>
          <a:p>
            <a:pPr algn="ctr"/>
            <a:r>
              <a:rPr lang="en-US" sz="4000" b="1" i="1" dirty="0">
                <a:latin typeface="Times New Roman" panose="02020603050405020304" pitchFamily="18" charset="0"/>
                <a:ea typeface="Calibri" panose="020F0502020204030204" pitchFamily="34" charset="0"/>
                <a:cs typeface="Times New Roman" panose="02020603050405020304" pitchFamily="18" charset="0"/>
              </a:rPr>
              <a:t>Logos</a:t>
            </a:r>
            <a:r>
              <a:rPr lang="en-US" sz="4000" b="1" dirty="0">
                <a:latin typeface="Times New Roman" panose="02020603050405020304" pitchFamily="18" charset="0"/>
                <a:ea typeface="Calibri" panose="020F0502020204030204" pitchFamily="34" charset="0"/>
                <a:cs typeface="Times New Roman" panose="02020603050405020304" pitchFamily="18" charset="0"/>
              </a:rPr>
              <a:t> not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muthos</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D92144AD-21AD-4F51-BE98-E4A1282FE58A}"/>
              </a:ext>
            </a:extLst>
          </p:cNvPr>
          <p:cNvSpPr/>
          <p:nvPr/>
        </p:nvSpPr>
        <p:spPr>
          <a:xfrm>
            <a:off x="376516" y="1951131"/>
            <a:ext cx="11331389" cy="3970318"/>
          </a:xfrm>
          <a:prstGeom prst="rect">
            <a:avLst/>
          </a:prstGeom>
        </p:spPr>
        <p:txBody>
          <a:bodyPr wrap="square">
            <a:spAutoFit/>
          </a:bodyPr>
          <a:lstStyle/>
          <a:p>
            <a:r>
              <a:rPr lang="en-US" sz="2800" dirty="0">
                <a:latin typeface="Times New Roman" panose="02020603050405020304" pitchFamily="18" charset="0"/>
                <a:ea typeface="Times New Roman" panose="02020603050405020304" pitchFamily="18" charset="0"/>
                <a:cs typeface="Times New Roman" panose="02020603050405020304" pitchFamily="18" charset="0"/>
              </a:rPr>
              <a:t>“We must point out here the difference between mystery and contradiction; the former is something that cannot be fully explained to or comprehended by the human mind, whereas the latter is just nonsense—two concepts that cancel each other out and together make an absurdity” (Roger Olson,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Against Calvinism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p. 105).</a:t>
            </a:r>
          </a:p>
          <a:p>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Verbalism. “…a theoretical game in which words really carry no ascertainable sense and phrases no ascertainable meaning.” (Richard </a:t>
            </a:r>
            <a:r>
              <a:rPr lang="en-US" sz="2800" dirty="0" err="1">
                <a:latin typeface="Times New Roman" panose="02020603050405020304" pitchFamily="18" charset="0"/>
                <a:cs typeface="Times New Roman" panose="02020603050405020304" pitchFamily="18" charset="0"/>
              </a:rPr>
              <a:t>Daane</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The Freedom of God</a:t>
            </a:r>
            <a:r>
              <a:rPr lang="en-US" sz="2800" dirty="0">
                <a:latin typeface="Times New Roman" panose="02020603050405020304" pitchFamily="18" charset="0"/>
                <a:cs typeface="Times New Roman" panose="02020603050405020304" pitchFamily="18" charset="0"/>
              </a:rPr>
              <a:t>, p. 71).</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52015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0CE203A-4ABB-4F0B-8D7A-4D82F8962532}"/>
              </a:ext>
            </a:extLst>
          </p:cNvPr>
          <p:cNvSpPr/>
          <p:nvPr/>
        </p:nvSpPr>
        <p:spPr>
          <a:xfrm>
            <a:off x="3608807" y="545957"/>
            <a:ext cx="5171609" cy="553998"/>
          </a:xfrm>
          <a:prstGeom prst="rect">
            <a:avLst/>
          </a:prstGeom>
        </p:spPr>
        <p:txBody>
          <a:bodyPr wrap="none">
            <a:spAutoFit/>
          </a:bodyPr>
          <a:lstStyle/>
          <a:p>
            <a:pPr algn="ctr"/>
            <a:r>
              <a:rPr lang="en-US" sz="3000" b="1" dirty="0">
                <a:latin typeface="Times New Roman" panose="02020603050405020304" pitchFamily="18" charset="0"/>
                <a:ea typeface="Calibri" panose="020F0502020204030204" pitchFamily="34" charset="0"/>
                <a:cs typeface="Times New Roman" panose="02020603050405020304" pitchFamily="18" charset="0"/>
              </a:rPr>
              <a:t>“And the word was with God”</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B3BD5EC8-8344-4CF2-AE52-BC65C694440D}"/>
              </a:ext>
            </a:extLst>
          </p:cNvPr>
          <p:cNvSpPr/>
          <p:nvPr/>
        </p:nvSpPr>
        <p:spPr>
          <a:xfrm>
            <a:off x="555811" y="2751420"/>
            <a:ext cx="5737413" cy="3785652"/>
          </a:xfrm>
          <a:prstGeom prst="rect">
            <a:avLst/>
          </a:prstGeom>
        </p:spPr>
        <p:txBody>
          <a:bodyPr wrap="square">
            <a:spAutoFit/>
          </a:bodyPr>
          <a:lstStyle/>
          <a:p>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Proverbs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2:1 (REV)</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My son, if you receive my words, and store up my commandments with you,</a:t>
            </a:r>
          </a:p>
          <a:p>
            <a:pPr marL="800100" lvl="1"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(HCSB) My son, if you will receive my words and store my commands inside you,</a:t>
            </a:r>
          </a:p>
          <a:p>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r>
              <a:rPr lang="en-US" sz="2400" b="1" dirty="0">
                <a:latin typeface="Times New Roman" panose="02020603050405020304" pitchFamily="18" charset="0"/>
                <a:ea typeface="Times New Roman" panose="02020603050405020304" pitchFamily="18" charset="0"/>
              </a:rPr>
              <a:t>Proverbs 11:2 (REV)</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Over-confidence comes, then dishonor comes, but Wisdom is with the modest</a:t>
            </a:r>
            <a:r>
              <a:rPr lang="en-US" sz="2400"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B3BD5EC8-8344-4CF2-AE52-BC65C694440D}"/>
              </a:ext>
            </a:extLst>
          </p:cNvPr>
          <p:cNvSpPr/>
          <p:nvPr/>
        </p:nvSpPr>
        <p:spPr>
          <a:xfrm>
            <a:off x="6266330" y="2670739"/>
            <a:ext cx="5737413" cy="3785652"/>
          </a:xfrm>
          <a:prstGeom prst="rect">
            <a:avLst/>
          </a:prstGeom>
        </p:spPr>
        <p:txBody>
          <a:bodyPr wrap="square">
            <a:spAutoFit/>
          </a:bodyPr>
          <a:lstStyle/>
          <a:p>
            <a:r>
              <a:rPr lang="en-US" sz="2400" b="1" dirty="0" smtClean="0">
                <a:latin typeface="Times New Roman" panose="02020603050405020304" pitchFamily="18" charset="0"/>
                <a:ea typeface="Times New Roman" panose="02020603050405020304" pitchFamily="18" charset="0"/>
              </a:rPr>
              <a:t>Proverbs </a:t>
            </a:r>
            <a:r>
              <a:rPr lang="en-US" sz="2400" b="1" dirty="0">
                <a:latin typeface="Times New Roman" panose="02020603050405020304" pitchFamily="18" charset="0"/>
                <a:ea typeface="Times New Roman" panose="02020603050405020304" pitchFamily="18" charset="0"/>
              </a:rPr>
              <a:t>13:10 (REV)</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Over-confidence only causes strife, but Wisdom is with those who accept advice.</a:t>
            </a:r>
          </a:p>
          <a:p>
            <a:r>
              <a:rPr lang="en-US" sz="2400" dirty="0">
                <a:latin typeface="Times New Roman" panose="02020603050405020304" pitchFamily="18" charset="0"/>
                <a:ea typeface="Times New Roman" panose="02020603050405020304" pitchFamily="18" charset="0"/>
              </a:rPr>
              <a:t> </a:t>
            </a:r>
          </a:p>
          <a:p>
            <a:r>
              <a:rPr lang="en-US" sz="2400" b="1" dirty="0">
                <a:latin typeface="Times New Roman" panose="02020603050405020304" pitchFamily="18" charset="0"/>
                <a:ea typeface="Times New Roman" panose="02020603050405020304" pitchFamily="18" charset="0"/>
              </a:rPr>
              <a:t>Job 23:14 (REV)</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For he performs what is appointed for me. Many such things are with him.</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(HCSB)</a:t>
            </a:r>
            <a:r>
              <a:rPr lang="en-US" sz="2400" dirty="0">
                <a:latin typeface="Times New Roman" panose="02020603050405020304" pitchFamily="18" charset="0"/>
                <a:ea typeface="Calibri" panose="020F0502020204030204" pitchFamily="34" charset="0"/>
                <a:cs typeface="Times New Roman" panose="02020603050405020304" pitchFamily="18" charset="0"/>
              </a:rPr>
              <a:t> He will accomplish what is decreed for me, and he has many plans like this.</a:t>
            </a:r>
          </a:p>
        </p:txBody>
      </p:sp>
      <p:sp>
        <p:nvSpPr>
          <p:cNvPr id="5" name="Rectangle 4"/>
          <p:cNvSpPr/>
          <p:nvPr/>
        </p:nvSpPr>
        <p:spPr>
          <a:xfrm>
            <a:off x="2587719" y="1648564"/>
            <a:ext cx="6898042" cy="523220"/>
          </a:xfrm>
          <a:prstGeom prst="rect">
            <a:avLst/>
          </a:prstGeom>
        </p:spPr>
        <p:txBody>
          <a:bodyPr wrap="none">
            <a:spAutoFit/>
          </a:bodyPr>
          <a:lstStyle/>
          <a:p>
            <a:r>
              <a:rPr lang="en-US" sz="2800" dirty="0">
                <a:latin typeface="Times New Roman" panose="02020603050405020304" pitchFamily="18" charset="0"/>
                <a:ea typeface="Calibri" panose="020F0502020204030204" pitchFamily="34" charset="0"/>
                <a:cs typeface="Times New Roman" panose="02020603050405020304" pitchFamily="18" charset="0"/>
              </a:rPr>
              <a:t>Strange language to us; not strange to the Jews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62947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E8E3BE5-FD01-4DA8-A7DA-6D3113A05722}"/>
              </a:ext>
            </a:extLst>
          </p:cNvPr>
          <p:cNvSpPr/>
          <p:nvPr/>
        </p:nvSpPr>
        <p:spPr>
          <a:xfrm>
            <a:off x="4718276" y="402522"/>
            <a:ext cx="2852063" cy="646331"/>
          </a:xfrm>
          <a:prstGeom prst="rect">
            <a:avLst/>
          </a:prstGeom>
        </p:spPr>
        <p:txBody>
          <a:bodyPr wrap="none">
            <a:spAutoFit/>
          </a:bodyPr>
          <a:lstStyle/>
          <a:p>
            <a:r>
              <a:rPr lang="en-US" sz="3600" b="1" dirty="0">
                <a:latin typeface="Times New Roman" panose="02020603050405020304" pitchFamily="18" charset="0"/>
                <a:ea typeface="Calibri" panose="020F0502020204030204" pitchFamily="34" charset="0"/>
              </a:rPr>
              <a:t>“</a:t>
            </a:r>
            <a:r>
              <a:rPr lang="en-US" sz="3600" b="1" dirty="0">
                <a:latin typeface="Times New Roman" panose="02020603050405020304" pitchFamily="18" charset="0"/>
                <a:ea typeface="Times New Roman" panose="02020603050405020304" pitchFamily="18" charset="0"/>
              </a:rPr>
              <a:t>Gnosticism</a:t>
            </a:r>
            <a:r>
              <a:rPr lang="en-US" sz="3600" b="1" dirty="0">
                <a:latin typeface="Times New Roman" panose="02020603050405020304" pitchFamily="18" charset="0"/>
                <a:ea typeface="Calibri" panose="020F0502020204030204" pitchFamily="34" charset="0"/>
              </a:rPr>
              <a:t>”</a:t>
            </a:r>
            <a:endParaRPr lang="en-US" sz="3600" dirty="0"/>
          </a:p>
        </p:txBody>
      </p:sp>
      <p:sp>
        <p:nvSpPr>
          <p:cNvPr id="3" name="Rectangle 2">
            <a:extLst>
              <a:ext uri="{FF2B5EF4-FFF2-40B4-BE49-F238E27FC236}">
                <a16:creationId xmlns:a16="http://schemas.microsoft.com/office/drawing/2014/main" xmlns="" id="{47F7F8E9-12BD-4D9F-BFC9-D287EEF18ECB}"/>
              </a:ext>
            </a:extLst>
          </p:cNvPr>
          <p:cNvSpPr/>
          <p:nvPr/>
        </p:nvSpPr>
        <p:spPr>
          <a:xfrm>
            <a:off x="833717" y="1289227"/>
            <a:ext cx="10408024" cy="5262979"/>
          </a:xfrm>
          <a:prstGeom prst="rect">
            <a:avLst/>
          </a:prstGeom>
        </p:spPr>
        <p:txBody>
          <a:bodyPr wrap="square">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Another reason for the statement, “and the logos was with God.”</a:t>
            </a:r>
          </a:p>
          <a:p>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Gnosticism was taking root in Christianity.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Gnosticism took many forms. But a common Gnostic belief: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 was a supreme and unknowable Being, the “Monad.”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Monad produced various gods, who in turn produced other gods.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One of them, the “Demiurge,” created the earth and then ruled over it. He was an angry, evil and jealous god, and he was the god of the Old Testament,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Elohim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Monad sent another god, “Christ,” to bring special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gnosis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(knowledge) to mankind and free them from the influence of the evil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Elohim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Thus, a Gnostic Christian would agree that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Elohim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created the heavens and earth, but would not agree that He was the supreme God. Also, most Gnostics would say that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Elohim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Christ were at cross-purposes with each other.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But John 1:1 says that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was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God,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923977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9968BB7-F00E-445C-A8A2-007A56466202}"/>
              </a:ext>
            </a:extLst>
          </p:cNvPr>
          <p:cNvSpPr/>
          <p:nvPr/>
        </p:nvSpPr>
        <p:spPr>
          <a:xfrm>
            <a:off x="3631336" y="339770"/>
            <a:ext cx="4985660"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“and what God was, the word was.”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6C069E45-6010-4F24-A0D8-62CE16B00DE4}"/>
              </a:ext>
            </a:extLst>
          </p:cNvPr>
          <p:cNvSpPr/>
          <p:nvPr/>
        </p:nvSpPr>
        <p:spPr>
          <a:xfrm>
            <a:off x="3487303" y="1326646"/>
            <a:ext cx="8503025" cy="4832092"/>
          </a:xfrm>
          <a:prstGeom prst="rect">
            <a:avLst/>
          </a:prstGeom>
        </p:spPr>
        <p:txBody>
          <a:bodyPr wrap="square">
            <a:spAutoFit/>
          </a:bodyPr>
          <a:lstStyle/>
          <a:p>
            <a:r>
              <a:rPr lang="el-GR" sz="2800" dirty="0">
                <a:latin typeface="SBL Greek" panose="02000000000000000000" pitchFamily="2" charset="0"/>
                <a:ea typeface="Calibri" panose="020F0502020204030204" pitchFamily="34" charset="0"/>
                <a:cs typeface="SBL Greek" panose="02000000000000000000" pitchFamily="2" charset="0"/>
              </a:rPr>
              <a:t>Ἐν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smtClean="0">
                <a:latin typeface="SBL Greek" panose="02000000000000000000" pitchFamily="2" charset="0"/>
                <a:ea typeface="Calibri" panose="020F0502020204030204" pitchFamily="34" charset="0"/>
                <a:cs typeface="SBL Greek" panose="02000000000000000000" pitchFamily="2" charset="0"/>
              </a:rPr>
              <a:t>ἀρχῇ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smtClean="0">
                <a:latin typeface="SBL Greek" panose="02000000000000000000" pitchFamily="2" charset="0"/>
                <a:ea typeface="Calibri" panose="020F0502020204030204" pitchFamily="34" charset="0"/>
                <a:cs typeface="SBL Greek" panose="02000000000000000000" pitchFamily="2" charset="0"/>
              </a:rPr>
              <a:t>ἦν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smtClean="0">
                <a:latin typeface="SBL Greek" panose="02000000000000000000" pitchFamily="2" charset="0"/>
                <a:ea typeface="Calibri" panose="020F0502020204030204" pitchFamily="34" charset="0"/>
                <a:cs typeface="SBL Greek" panose="02000000000000000000" pitchFamily="2" charset="0"/>
              </a:rPr>
              <a:t>ὁ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λόγος, </a:t>
            </a:r>
            <a:endParaRPr lang="en-US" sz="2800" dirty="0" smtClean="0">
              <a:latin typeface="SBL Greek" panose="02000000000000000000" pitchFamily="2" charset="0"/>
              <a:ea typeface="Calibri" panose="020F0502020204030204" pitchFamily="34" charset="0"/>
              <a:cs typeface="SBL Greek" panose="02000000000000000000" pitchFamily="2" charset="0"/>
            </a:endParaRPr>
          </a:p>
          <a:p>
            <a:r>
              <a:rPr lang="en-US" sz="2800" dirty="0" err="1" smtClean="0">
                <a:latin typeface="SBL Greek" panose="02000000000000000000" pitchFamily="2" charset="0"/>
                <a:ea typeface="Calibri" panose="020F0502020204030204" pitchFamily="34" charset="0"/>
                <a:cs typeface="SBL Greek" panose="02000000000000000000" pitchFamily="2" charset="0"/>
              </a:rPr>
              <a:t>En</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n-US" sz="2800" dirty="0" err="1" smtClean="0">
                <a:latin typeface="SBL Greek" panose="02000000000000000000" pitchFamily="2" charset="0"/>
                <a:ea typeface="Calibri" panose="020F0502020204030204" pitchFamily="34" charset="0"/>
                <a:cs typeface="SBL Greek" panose="02000000000000000000" pitchFamily="2" charset="0"/>
              </a:rPr>
              <a:t>arch</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ē</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ēn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ho logos, </a:t>
            </a:r>
          </a:p>
          <a:p>
            <a:r>
              <a:rPr lang="en-US" sz="2800" dirty="0" smtClean="0">
                <a:latin typeface="SBL Greek" panose="02000000000000000000" pitchFamily="2" charset="0"/>
                <a:ea typeface="Calibri" panose="020F0502020204030204" pitchFamily="34" charset="0"/>
                <a:cs typeface="SBL Greek" panose="02000000000000000000" pitchFamily="2" charset="0"/>
              </a:rPr>
              <a:t>In </a:t>
            </a:r>
            <a:r>
              <a:rPr lang="en-US" sz="2800" dirty="0">
                <a:latin typeface="SBL Greek" panose="02000000000000000000" pitchFamily="2" charset="0"/>
                <a:ea typeface="Calibri" panose="020F0502020204030204" pitchFamily="34" charset="0"/>
                <a:cs typeface="SBL Greek" panose="02000000000000000000" pitchFamily="2" charset="0"/>
              </a:rPr>
              <a:t>[the] beginning was the logos, </a:t>
            </a:r>
            <a:endParaRPr lang="en-US" sz="2800" dirty="0" smtClean="0">
              <a:latin typeface="SBL Greek" panose="02000000000000000000" pitchFamily="2" charset="0"/>
              <a:ea typeface="Calibri" panose="020F0502020204030204" pitchFamily="34" charset="0"/>
              <a:cs typeface="SBL Greek" panose="02000000000000000000" pitchFamily="2" charset="0"/>
            </a:endParaRPr>
          </a:p>
          <a:p>
            <a:endParaRPr lang="en-US" sz="2800" dirty="0">
              <a:latin typeface="SBL Greek" panose="02000000000000000000" pitchFamily="2" charset="0"/>
              <a:ea typeface="Calibri" panose="020F0502020204030204" pitchFamily="34" charset="0"/>
              <a:cs typeface="SBL Greek" panose="02000000000000000000" pitchFamily="2" charset="0"/>
            </a:endParaRPr>
          </a:p>
          <a:p>
            <a:r>
              <a:rPr lang="el-GR" sz="2800" dirty="0">
                <a:latin typeface="SBL Greek" panose="02000000000000000000" pitchFamily="2" charset="0"/>
                <a:ea typeface="Calibri" panose="020F0502020204030204" pitchFamily="34" charset="0"/>
                <a:cs typeface="SBL Greek" panose="02000000000000000000" pitchFamily="2" charset="0"/>
              </a:rPr>
              <a:t>καὶ  </a:t>
            </a:r>
            <a:r>
              <a:rPr lang="en-US" sz="2800" dirty="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ὁ </a:t>
            </a:r>
            <a:r>
              <a:rPr lang="en-US" sz="2800" dirty="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λόγος </a:t>
            </a:r>
            <a:r>
              <a:rPr lang="en-US" sz="2800" dirty="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ἦν </a:t>
            </a:r>
            <a:r>
              <a:rPr lang="en-US" sz="2800" dirty="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πρὸς  </a:t>
            </a:r>
            <a:r>
              <a:rPr lang="el-GR" sz="2800" b="1" dirty="0">
                <a:solidFill>
                  <a:schemeClr val="bg1"/>
                </a:solidFill>
                <a:highlight>
                  <a:srgbClr val="FFFF00"/>
                </a:highlight>
                <a:latin typeface="SBL Greek" panose="02000000000000000000" pitchFamily="2" charset="0"/>
                <a:ea typeface="Calibri" panose="020F0502020204030204" pitchFamily="34" charset="0"/>
                <a:cs typeface="SBL Greek" panose="02000000000000000000" pitchFamily="2" charset="0"/>
              </a:rPr>
              <a:t>τὸν  θεόν</a:t>
            </a:r>
            <a:r>
              <a:rPr lang="el-GR" sz="2800" dirty="0">
                <a:latin typeface="SBL Greek" panose="02000000000000000000" pitchFamily="2" charset="0"/>
                <a:ea typeface="Calibri" panose="020F0502020204030204" pitchFamily="34" charset="0"/>
                <a:cs typeface="SBL Greek" panose="02000000000000000000" pitchFamily="2" charset="0"/>
              </a:rPr>
              <a:t>, </a:t>
            </a:r>
            <a:endParaRPr lang="en-US" sz="2800" dirty="0" smtClean="0">
              <a:latin typeface="SBL Greek" panose="02000000000000000000" pitchFamily="2" charset="0"/>
              <a:ea typeface="Calibri" panose="020F0502020204030204" pitchFamily="34" charset="0"/>
              <a:cs typeface="SBL Greek" panose="02000000000000000000" pitchFamily="2" charset="0"/>
            </a:endParaRP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kai   </a:t>
            </a:r>
            <a:r>
              <a:rPr lang="en-US" sz="2800" dirty="0">
                <a:latin typeface="Times New Roman" panose="02020603050405020304" pitchFamily="18" charset="0"/>
                <a:ea typeface="Calibri" panose="020F0502020204030204" pitchFamily="34" charset="0"/>
                <a:cs typeface="Times New Roman" panose="02020603050405020304" pitchFamily="18" charset="0"/>
              </a:rPr>
              <a:t>ho  logos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ēn</a:t>
            </a:r>
            <a:r>
              <a:rPr lang="en-US" sz="2800" dirty="0">
                <a:latin typeface="Times New Roman" panose="02020603050405020304" pitchFamily="18" charset="0"/>
                <a:ea typeface="Calibri" panose="020F0502020204030204" pitchFamily="34" charset="0"/>
                <a:cs typeface="Times New Roman" panose="02020603050405020304" pitchFamily="18" charset="0"/>
              </a:rPr>
              <a:t>   pros   ton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theon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latin typeface="SBL Greek" panose="02000000000000000000" pitchFamily="2" charset="0"/>
                <a:ea typeface="Calibri" panose="020F0502020204030204" pitchFamily="34" charset="0"/>
                <a:cs typeface="SBL Greek" panose="02000000000000000000" pitchFamily="2" charset="0"/>
              </a:rPr>
              <a:t>and </a:t>
            </a:r>
            <a:r>
              <a:rPr lang="en-US" sz="2800" dirty="0">
                <a:latin typeface="SBL Greek" panose="02000000000000000000" pitchFamily="2" charset="0"/>
                <a:ea typeface="Calibri" panose="020F0502020204030204" pitchFamily="34" charset="0"/>
                <a:cs typeface="SBL Greek" panose="02000000000000000000" pitchFamily="2" charset="0"/>
              </a:rPr>
              <a:t>the logos was with  the God, </a:t>
            </a:r>
            <a:endParaRPr lang="en-US" sz="2800" dirty="0">
              <a:latin typeface="SBL Greek" panose="02000000000000000000" pitchFamily="2" charset="0"/>
              <a:ea typeface="Calibri" panose="020F0502020204030204" pitchFamily="34" charset="0"/>
              <a:cs typeface="Times New Roman" panose="02020603050405020304" pitchFamily="18" charset="0"/>
            </a:endParaRPr>
          </a:p>
          <a:p>
            <a:endParaRPr lang="en-US" sz="2800" dirty="0" smtClean="0">
              <a:latin typeface="SBL Greek" panose="02000000000000000000" pitchFamily="2" charset="0"/>
              <a:ea typeface="Calibri" panose="020F0502020204030204" pitchFamily="34" charset="0"/>
              <a:cs typeface="SBL Greek" panose="02000000000000000000" pitchFamily="2" charset="0"/>
            </a:endParaRPr>
          </a:p>
          <a:p>
            <a:r>
              <a:rPr lang="el-GR" sz="2800" dirty="0" smtClean="0">
                <a:latin typeface="SBL Greek" panose="02000000000000000000" pitchFamily="2" charset="0"/>
                <a:ea typeface="Calibri" panose="020F0502020204030204" pitchFamily="34" charset="0"/>
                <a:cs typeface="SBL Greek" panose="02000000000000000000" pitchFamily="2" charset="0"/>
              </a:rPr>
              <a:t>καὶ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b="1" dirty="0">
                <a:solidFill>
                  <a:schemeClr val="bg1"/>
                </a:solidFill>
                <a:highlight>
                  <a:srgbClr val="00FFFF"/>
                </a:highlight>
                <a:latin typeface="SBL Greek" panose="02000000000000000000" pitchFamily="2" charset="0"/>
                <a:ea typeface="Calibri" panose="020F0502020204030204" pitchFamily="34" charset="0"/>
                <a:cs typeface="SBL Greek" panose="02000000000000000000" pitchFamily="2" charset="0"/>
              </a:rPr>
              <a:t>θεὸς</a:t>
            </a:r>
            <a:r>
              <a:rPr lang="el-GR" sz="2800" dirty="0">
                <a:latin typeface="SBL Greek" panose="02000000000000000000" pitchFamily="2" charset="0"/>
                <a:ea typeface="Calibri" panose="020F0502020204030204" pitchFamily="34" charset="0"/>
                <a:cs typeface="SBL Greek" panose="02000000000000000000" pitchFamily="2" charset="0"/>
              </a:rPr>
              <a:t> </a:t>
            </a:r>
            <a:r>
              <a:rPr lang="en-US" sz="2800" dirty="0">
                <a:latin typeface="SBL Greek" panose="02000000000000000000" pitchFamily="2" charset="0"/>
                <a:ea typeface="Calibri" panose="020F0502020204030204" pitchFamily="34" charset="0"/>
                <a:cs typeface="SBL Greek" panose="02000000000000000000" pitchFamily="2" charset="0"/>
              </a:rPr>
              <a:t>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smtClean="0">
                <a:latin typeface="SBL Greek" panose="02000000000000000000" pitchFamily="2" charset="0"/>
                <a:ea typeface="Calibri" panose="020F0502020204030204" pitchFamily="34" charset="0"/>
                <a:cs typeface="SBL Greek" panose="02000000000000000000" pitchFamily="2" charset="0"/>
              </a:rPr>
              <a:t>ἦν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smtClean="0">
                <a:latin typeface="SBL Greek" panose="02000000000000000000" pitchFamily="2" charset="0"/>
                <a:ea typeface="Calibri" panose="020F0502020204030204" pitchFamily="34" charset="0"/>
                <a:cs typeface="SBL Greek" panose="02000000000000000000" pitchFamily="2" charset="0"/>
              </a:rPr>
              <a:t>ὁ </a:t>
            </a:r>
            <a:r>
              <a:rPr lang="en-US" sz="2800" dirty="0" smtClean="0">
                <a:latin typeface="SBL Greek" panose="02000000000000000000" pitchFamily="2" charset="0"/>
                <a:ea typeface="Calibri" panose="020F0502020204030204" pitchFamily="34" charset="0"/>
                <a:cs typeface="SBL Greek" panose="02000000000000000000" pitchFamily="2" charset="0"/>
              </a:rPr>
              <a:t>   </a:t>
            </a:r>
            <a:r>
              <a:rPr lang="el-GR" sz="2800" dirty="0">
                <a:latin typeface="SBL Greek" panose="02000000000000000000" pitchFamily="2" charset="0"/>
                <a:ea typeface="Calibri" panose="020F0502020204030204" pitchFamily="34" charset="0"/>
                <a:cs typeface="SBL Greek" panose="02000000000000000000" pitchFamily="2" charset="0"/>
              </a:rPr>
              <a:t>λόγος.</a:t>
            </a:r>
            <a:endParaRPr lang="en-US" sz="2800" dirty="0">
              <a:latin typeface="SBL Greek" panose="02000000000000000000" pitchFamily="2" charset="0"/>
              <a:ea typeface="Calibri" panose="020F0502020204030204" pitchFamily="34" charset="0"/>
              <a:cs typeface="SBL Greek" panose="02000000000000000000" pitchFamily="2" charset="0"/>
            </a:endParaRPr>
          </a:p>
          <a:p>
            <a:r>
              <a:rPr lang="en-US" sz="2800" dirty="0">
                <a:latin typeface="Times New Roman" panose="02020603050405020304" pitchFamily="18" charset="0"/>
                <a:ea typeface="Calibri" panose="020F0502020204030204" pitchFamily="34" charset="0"/>
                <a:cs typeface="Times New Roman" panose="02020603050405020304" pitchFamily="18" charset="0"/>
              </a:rPr>
              <a:t>kai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theos</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ēn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ho  </a:t>
            </a:r>
            <a:r>
              <a:rPr lang="en-US" sz="2800" dirty="0">
                <a:latin typeface="Times New Roman" panose="02020603050405020304" pitchFamily="18" charset="0"/>
                <a:ea typeface="Calibri" panose="020F0502020204030204" pitchFamily="34" charset="0"/>
                <a:cs typeface="Times New Roman" panose="02020603050405020304" pitchFamily="18" charset="0"/>
              </a:rPr>
              <a:t>logos</a:t>
            </a:r>
          </a:p>
          <a:p>
            <a:r>
              <a:rPr lang="en-US" sz="2800" dirty="0">
                <a:latin typeface="SBL Greek" panose="02000000000000000000" pitchFamily="2" charset="0"/>
                <a:ea typeface="Calibri" panose="020F0502020204030204" pitchFamily="34" charset="0"/>
                <a:cs typeface="SBL Greek" panose="02000000000000000000" pitchFamily="2" charset="0"/>
              </a:rPr>
              <a:t>and God-like was the logos. </a:t>
            </a:r>
          </a:p>
        </p:txBody>
      </p:sp>
    </p:spTree>
    <p:extLst>
      <p:ext uri="{BB962C8B-B14F-4D97-AF65-F5344CB8AC3E}">
        <p14:creationId xmlns:p14="http://schemas.microsoft.com/office/powerpoint/2010/main" val="176571875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9968BB7-F00E-445C-A8A2-007A56466202}"/>
              </a:ext>
            </a:extLst>
          </p:cNvPr>
          <p:cNvSpPr/>
          <p:nvPr/>
        </p:nvSpPr>
        <p:spPr>
          <a:xfrm>
            <a:off x="3631336" y="339770"/>
            <a:ext cx="4985660"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“and what God was, the word was.”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CFB70535-4C0D-4815-B735-FF5F258E70BA}"/>
              </a:ext>
            </a:extLst>
          </p:cNvPr>
          <p:cNvSpPr/>
          <p:nvPr/>
        </p:nvSpPr>
        <p:spPr>
          <a:xfrm>
            <a:off x="183776" y="1503949"/>
            <a:ext cx="11170024" cy="4893647"/>
          </a:xfrm>
          <a:prstGeom prst="rect">
            <a:avLst/>
          </a:prstGeom>
        </p:spPr>
        <p:txBody>
          <a:bodyPr wrap="square">
            <a:spAutoFit/>
          </a:bodyPr>
          <a:lstStyle/>
          <a:p>
            <a:pPr marL="4572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a case like this we cannot do other than go to the Greek, which is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theos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en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ho 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is the definite article,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it can be seen that there is a definite article with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but not with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When in Greek two nouns are joined by the verb “to be,” and when both have the definite article, then the one is fully intended to be identified with the other; but when one of them is without the article, it becomes more an adjective than a noun, and describes rather the class or sphere to which the other belongs.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 illustration from English will make this clear. If I say, ‘The preacher is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man,’ I use the definite article before both preacher and man, and I thereby identify the preacher with some quite definite individual man whom I have in mind. But, if I say, ‘The preacher is man,’ I have omitted the definite article before man, and what I mean is that the preacher must be classified as a man, he is in the sphere of manhood, he is a human being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123402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080AB09-7CA2-4A6A-8AFD-E08B11EBB431}"/>
              </a:ext>
            </a:extLst>
          </p:cNvPr>
          <p:cNvSpPr/>
          <p:nvPr/>
        </p:nvSpPr>
        <p:spPr>
          <a:xfrm>
            <a:off x="2938881" y="1299380"/>
            <a:ext cx="6267869" cy="4435060"/>
          </a:xfrm>
          <a:prstGeom prst="rect">
            <a:avLst/>
          </a:prstGeom>
        </p:spPr>
        <p:txBody>
          <a:bodyPr wrap="square">
            <a:spAutoFit/>
          </a:bodyPr>
          <a:lstStyle/>
          <a:p>
            <a:pPr algn="ctr"/>
            <a:r>
              <a:rPr lang="en-US" sz="3200" b="1" dirty="0">
                <a:latin typeface="Arial" panose="020B0604020202020204" pitchFamily="34" charset="0"/>
                <a:ea typeface="Calibri" panose="020F0502020204030204" pitchFamily="34" charset="0"/>
                <a:cs typeface="Arial" panose="020B0604020202020204" pitchFamily="34" charset="0"/>
              </a:rPr>
              <a:t>“In the beginning was the word, and the word was with God, and what God was, the word was</a:t>
            </a:r>
            <a:r>
              <a:rPr lang="en-US" sz="3200" dirty="0">
                <a:latin typeface="Arial" panose="020B0604020202020204" pitchFamily="34" charset="0"/>
                <a:ea typeface="Calibri" panose="020F0502020204030204" pitchFamily="34" charset="0"/>
                <a:cs typeface="Arial" panose="020B0604020202020204" pitchFamily="34" charset="0"/>
              </a:rPr>
              <a:t>.”</a:t>
            </a:r>
          </a:p>
          <a:p>
            <a:pPr algn="ct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(KJV)</a:t>
            </a:r>
            <a:r>
              <a:rPr lang="en-US" sz="3200" dirty="0">
                <a:latin typeface="Arial" panose="020B0604020202020204" pitchFamily="34" charset="0"/>
                <a:cs typeface="Arial" panose="020B0604020202020204" pitchFamily="34" charset="0"/>
              </a:rPr>
              <a:t> “In the beginning was the Word, and the Word was with God, and the Word was God.”</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97510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9968BB7-F00E-445C-A8A2-007A56466202}"/>
              </a:ext>
            </a:extLst>
          </p:cNvPr>
          <p:cNvSpPr/>
          <p:nvPr/>
        </p:nvSpPr>
        <p:spPr>
          <a:xfrm>
            <a:off x="3631336" y="339770"/>
            <a:ext cx="4985660"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“and what God was, the word was.”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CFB70535-4C0D-4815-B735-FF5F258E70BA}"/>
              </a:ext>
            </a:extLst>
          </p:cNvPr>
          <p:cNvSpPr/>
          <p:nvPr/>
        </p:nvSpPr>
        <p:spPr>
          <a:xfrm>
            <a:off x="183776" y="1503949"/>
            <a:ext cx="11170024" cy="2677656"/>
          </a:xfrm>
          <a:prstGeom prst="rect">
            <a:avLst/>
          </a:prstGeom>
        </p:spPr>
        <p:txBody>
          <a:bodyPr wrap="square">
            <a:spAutoFit/>
          </a:bodyPr>
          <a:lstStyle/>
          <a:p>
            <a:pPr marL="457200" marR="0">
              <a:spcBef>
                <a:spcPts val="0"/>
              </a:spcBef>
              <a:spcAft>
                <a:spcPts val="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John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has no article before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God.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therefore, is not identified as God or with God; the word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has become adjectival and describes the sphere to which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belongs. We would, therefore, have to say that this means that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belongs to the same sphere as God; without being identified with God,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has the same kind of life and being as God. Here the NEB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New English Bible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finds the perfect translation: ‘What God was, the Word was.’” </a:t>
            </a:r>
          </a:p>
          <a:p>
            <a:pPr marL="457200" marR="0" indent="45720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(William Barclay,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Jesus as They Saw Him,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pp. 21 and 22).</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364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0AB4830-D254-4795-8393-F044871251DA}"/>
              </a:ext>
            </a:extLst>
          </p:cNvPr>
          <p:cNvSpPr/>
          <p:nvPr/>
        </p:nvSpPr>
        <p:spPr>
          <a:xfrm>
            <a:off x="2815571" y="357694"/>
            <a:ext cx="6579045" cy="584775"/>
          </a:xfrm>
          <a:prstGeom prst="rect">
            <a:avLst/>
          </a:prstGeom>
        </p:spPr>
        <p:txBody>
          <a:bodyPr wrap="none">
            <a:spAutoFit/>
          </a:bodyPr>
          <a:lstStyle/>
          <a:p>
            <a:r>
              <a:rPr lang="en-US" sz="3200" b="1" dirty="0">
                <a:latin typeface="Times New Roman" panose="02020603050405020304" pitchFamily="18" charset="0"/>
                <a:ea typeface="Calibri" panose="020F0502020204030204" pitchFamily="34" charset="0"/>
                <a:cs typeface="Times New Roman" panose="02020603050405020304" pitchFamily="18" charset="0"/>
              </a:rPr>
              <a:t>“and what God was, the word was.”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AEEFEA6A-10E8-4A50-96F1-FB07BB5D306E}"/>
              </a:ext>
            </a:extLst>
          </p:cNvPr>
          <p:cNvSpPr/>
          <p:nvPr/>
        </p:nvSpPr>
        <p:spPr>
          <a:xfrm>
            <a:off x="896470" y="1543349"/>
            <a:ext cx="10587318" cy="4524315"/>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Daniel Wallace is a Trinitarian and a scholar of Greek grammar.</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He examined the grammatical possibilities of the last theos in John 1:1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indefinite (“a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definite (“the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qualitative (that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has the qualities of God; the noun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is being used to function like an adjective and give qualities to the noun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Wallace concludes, “The most likely candidate for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is qualitative. …Possible translations are as follows: ‘What God was the Word was’ (NEB).”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(Wallace,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Greek Grammar Beyond the Basic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 Zondervan, 1996, p. 269).</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725164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32C58E2-557E-4824-919A-1DCAEBED5317}"/>
              </a:ext>
            </a:extLst>
          </p:cNvPr>
          <p:cNvSpPr/>
          <p:nvPr/>
        </p:nvSpPr>
        <p:spPr>
          <a:xfrm>
            <a:off x="3065930" y="1972253"/>
            <a:ext cx="6096000" cy="2062103"/>
          </a:xfrm>
          <a:prstGeom prst="rect">
            <a:avLst/>
          </a:prstGeom>
        </p:spPr>
        <p:txBody>
          <a:bodyPr>
            <a:spAutoFit/>
          </a:bodyPr>
          <a:lstStyle/>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THANK YOU FOR YOUR TIME AND ATTENTION</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GOD BLESS YOU!!!</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59492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E3F8C37-8FA4-4C71-A012-592A0CB306EF}"/>
              </a:ext>
            </a:extLst>
          </p:cNvPr>
          <p:cNvSpPr/>
          <p:nvPr/>
        </p:nvSpPr>
        <p:spPr>
          <a:xfrm>
            <a:off x="3845698" y="458272"/>
            <a:ext cx="3211135" cy="954107"/>
          </a:xfrm>
          <a:prstGeom prst="rect">
            <a:avLst/>
          </a:prstGeom>
        </p:spPr>
        <p:txBody>
          <a:bodyPr wrap="none">
            <a:spAutoFit/>
          </a:bodyPr>
          <a:lstStyle/>
          <a:p>
            <a:r>
              <a:rPr lang="en-US" sz="2800" b="1" dirty="0">
                <a:latin typeface="Times New Roman" panose="02020603050405020304" pitchFamily="18" charset="0"/>
                <a:ea typeface="Times New Roman" panose="02020603050405020304" pitchFamily="18" charset="0"/>
              </a:rPr>
              <a:t>“In the beginning.”</a:t>
            </a:r>
          </a:p>
          <a:p>
            <a:r>
              <a:rPr lang="en-US" sz="2800" b="1" dirty="0">
                <a:latin typeface="Times New Roman" panose="02020603050405020304" pitchFamily="18" charset="0"/>
              </a:rPr>
              <a:t>(Gen. 1 and John 1)</a:t>
            </a:r>
            <a:endParaRPr lang="en-US" sz="2800" dirty="0"/>
          </a:p>
        </p:txBody>
      </p:sp>
      <p:sp>
        <p:nvSpPr>
          <p:cNvPr id="7" name="Rectangle 6">
            <a:extLst>
              <a:ext uri="{FF2B5EF4-FFF2-40B4-BE49-F238E27FC236}">
                <a16:creationId xmlns:a16="http://schemas.microsoft.com/office/drawing/2014/main" xmlns="" id="{DF505FAF-8697-4DE5-A197-F0D9790B7A2F}"/>
              </a:ext>
            </a:extLst>
          </p:cNvPr>
          <p:cNvSpPr/>
          <p:nvPr/>
        </p:nvSpPr>
        <p:spPr>
          <a:xfrm>
            <a:off x="630869" y="1651836"/>
            <a:ext cx="4622449" cy="3939540"/>
          </a:xfrm>
          <a:prstGeom prst="rect">
            <a:avLst/>
          </a:prstGeom>
        </p:spPr>
        <p:txBody>
          <a:bodyPr wrap="square">
            <a:spAutoFit/>
          </a:bodyPr>
          <a:lstStyle/>
          <a:p>
            <a:r>
              <a:rPr lang="en-US" sz="2500" b="1" dirty="0">
                <a:latin typeface="Times New Roman" panose="02020603050405020304" pitchFamily="18" charset="0"/>
                <a:ea typeface="Calibri" panose="020F0502020204030204" pitchFamily="34" charset="0"/>
                <a:cs typeface="Times New Roman" panose="02020603050405020304" pitchFamily="18" charset="0"/>
              </a:rPr>
              <a:t>Genesis 1. THE CREATION</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the beginning -- The creation</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Chaos and darkness</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God hovering over the water</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God spoke thing into being</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Light overcoming the darkness</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God preparing a Garden of Delight for people and living among them</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rPr>
              <a:t>THE FALL</a:t>
            </a:r>
            <a:endParaRPr lang="en-US" sz="2500" dirty="0"/>
          </a:p>
        </p:txBody>
      </p:sp>
      <p:sp>
        <p:nvSpPr>
          <p:cNvPr id="8" name="Rectangle 7">
            <a:extLst>
              <a:ext uri="{FF2B5EF4-FFF2-40B4-BE49-F238E27FC236}">
                <a16:creationId xmlns:a16="http://schemas.microsoft.com/office/drawing/2014/main" xmlns="" id="{F774D147-D9B1-4D04-BEE9-BFECC41AFCB1}"/>
              </a:ext>
            </a:extLst>
          </p:cNvPr>
          <p:cNvSpPr/>
          <p:nvPr/>
        </p:nvSpPr>
        <p:spPr>
          <a:xfrm>
            <a:off x="5934521" y="1678028"/>
            <a:ext cx="5585132" cy="4324261"/>
          </a:xfrm>
          <a:prstGeom prst="rect">
            <a:avLst/>
          </a:prstGeom>
        </p:spPr>
        <p:txBody>
          <a:bodyPr wrap="square">
            <a:spAutoFit/>
          </a:bodyPr>
          <a:lstStyle/>
          <a:p>
            <a:r>
              <a:rPr lang="en-US" sz="2500" b="1" dirty="0">
                <a:latin typeface="Times New Roman" panose="02020603050405020304" pitchFamily="18" charset="0"/>
                <a:ea typeface="Calibri" panose="020F0502020204030204" pitchFamily="34" charset="0"/>
                <a:cs typeface="Times New Roman" panose="02020603050405020304" pitchFamily="18" charset="0"/>
              </a:rPr>
              <a:t>John 1. THE RESTORATION</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the beginning -- the plan</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All things were made in accordance with the plan</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the plan was light and life</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darkness [it is assumed there is darkness] could not understand or overcome it</a:t>
            </a:r>
          </a:p>
          <a:p>
            <a:pPr marL="342900" marR="0" lvl="0" indent="-342900">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plan became flesh and lived in a tent among us, and we gazed at its glory. </a:t>
            </a:r>
          </a:p>
        </p:txBody>
      </p:sp>
    </p:spTree>
    <p:extLst>
      <p:ext uri="{BB962C8B-B14F-4D97-AF65-F5344CB8AC3E}">
        <p14:creationId xmlns:p14="http://schemas.microsoft.com/office/powerpoint/2010/main" val="153802454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C59E409-B2CC-401D-A0F7-19ECFF44D5A8}"/>
              </a:ext>
            </a:extLst>
          </p:cNvPr>
          <p:cNvSpPr/>
          <p:nvPr/>
        </p:nvSpPr>
        <p:spPr>
          <a:xfrm>
            <a:off x="4893176" y="202945"/>
            <a:ext cx="3766718" cy="1077218"/>
          </a:xfrm>
          <a:prstGeom prst="rect">
            <a:avLst/>
          </a:prstGeom>
        </p:spPr>
        <p:txBody>
          <a:bodyPr wrap="square">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“the word”</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r>
              <a:rPr lang="en-US" sz="32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λόγος</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FBE46163-FB91-49BA-8F5F-308013A9AA99}"/>
              </a:ext>
            </a:extLst>
          </p:cNvPr>
          <p:cNvSpPr/>
          <p:nvPr/>
        </p:nvSpPr>
        <p:spPr>
          <a:xfrm>
            <a:off x="340517" y="1492882"/>
            <a:ext cx="10578495" cy="1569660"/>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cs typeface="Times New Roman" panose="02020603050405020304" pitchFamily="18" charset="0"/>
              </a:rPr>
              <a:t>Occurs over 300 times in the Greek New Testament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Two different basic meanings: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“logic, reason,” and related ideas, such as “plan,” “purpose,” especially in action.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“word, saying, message, instruction,” etc.</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CFC0AF0-38E5-4C12-9157-61D280EAB9B1}"/>
              </a:ext>
            </a:extLst>
          </p:cNvPr>
          <p:cNvSpPr/>
          <p:nvPr/>
        </p:nvSpPr>
        <p:spPr>
          <a:xfrm>
            <a:off x="1978819" y="3371761"/>
            <a:ext cx="8493919" cy="2677656"/>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In our English Bibles as:</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account, appearance, book, command, conversation, eloquence, flattery, grievance, heard, instruction, matter, message, ministry, news, proposal, question, reason, reasonable, reply, report, rule, rumor, said, say, saying, sentence, speaker, speaking, speech, stories, story, talk, talking, teaching, testimony, thing, things, this, truths, what, why, word and words. </a:t>
            </a:r>
            <a:endParaRPr lang="en-US" sz="2400" dirty="0"/>
          </a:p>
        </p:txBody>
      </p:sp>
      <p:sp>
        <p:nvSpPr>
          <p:cNvPr id="5" name="Rectangle 4">
            <a:extLst>
              <a:ext uri="{FF2B5EF4-FFF2-40B4-BE49-F238E27FC236}">
                <a16:creationId xmlns:a16="http://schemas.microsoft.com/office/drawing/2014/main" xmlns="" id="{5C503B92-262B-4DB3-8515-94924C956DA7}"/>
              </a:ext>
            </a:extLst>
          </p:cNvPr>
          <p:cNvSpPr/>
          <p:nvPr/>
        </p:nvSpPr>
        <p:spPr>
          <a:xfrm>
            <a:off x="3064504" y="6316459"/>
            <a:ext cx="6221575" cy="461665"/>
          </a:xfrm>
          <a:prstGeom prst="rect">
            <a:avLst/>
          </a:prstGeom>
        </p:spPr>
        <p:txBody>
          <a:bodyPr wrap="none">
            <a:spAutoFit/>
          </a:bodyPr>
          <a:lstStyle/>
          <a:p>
            <a:pPr algn="ctr"/>
            <a:r>
              <a:rPr lang="en-US" sz="2400" dirty="0">
                <a:latin typeface="Times New Roman" panose="02020603050405020304" pitchFamily="18" charset="0"/>
                <a:ea typeface="Times New Roman" panose="02020603050405020304" pitchFamily="18" charset="0"/>
              </a:rPr>
              <a:t>“Jesus Christ” is not a lexical definition of </a:t>
            </a:r>
            <a:r>
              <a:rPr lang="en-US" sz="2400" i="1" dirty="0">
                <a:latin typeface="Times New Roman" panose="02020603050405020304" pitchFamily="18" charset="0"/>
                <a:ea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338027250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256A1F2-4669-4E7F-B119-B0E4FD374F04}"/>
              </a:ext>
            </a:extLst>
          </p:cNvPr>
          <p:cNvSpPr/>
          <p:nvPr/>
        </p:nvSpPr>
        <p:spPr>
          <a:xfrm>
            <a:off x="3941808" y="1079510"/>
            <a:ext cx="4284314" cy="584775"/>
          </a:xfrm>
          <a:prstGeom prst="rect">
            <a:avLst/>
          </a:prstGeom>
        </p:spPr>
        <p:txBody>
          <a:bodyPr wrap="none">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 God’s plan </a:t>
            </a: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C51E80F2-9DEE-4BB1-AAEE-BCFABDA86101}"/>
              </a:ext>
            </a:extLst>
          </p:cNvPr>
          <p:cNvSpPr/>
          <p:nvPr/>
        </p:nvSpPr>
        <p:spPr>
          <a:xfrm>
            <a:off x="1487718" y="2753780"/>
            <a:ext cx="9180311" cy="2062103"/>
          </a:xfrm>
          <a:prstGeom prst="rect">
            <a:avLst/>
          </a:prstGeom>
        </p:spPr>
        <p:txBody>
          <a:bodyPr wrap="square">
            <a:spAutoFit/>
          </a:bodyPr>
          <a:lstStyle/>
          <a:p>
            <a:r>
              <a:rPr lang="en-US" sz="3200" dirty="0">
                <a:latin typeface="Times New Roman" panose="02020603050405020304" pitchFamily="18" charset="0"/>
                <a:ea typeface="Times New Roman" panose="02020603050405020304" pitchFamily="18" charset="0"/>
                <a:cs typeface="Times New Roman" panose="02020603050405020304" pitchFamily="18" charset="0"/>
              </a:rPr>
              <a:t>The word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in John 1:1 refers to God’s creative self-expression—His reason, purposes and plans, especially as they are brought into action. It refers to God’s self-expression, or communication, of Himself.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66009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256A1F2-4669-4E7F-B119-B0E4FD374F04}"/>
              </a:ext>
            </a:extLst>
          </p:cNvPr>
          <p:cNvSpPr/>
          <p:nvPr/>
        </p:nvSpPr>
        <p:spPr>
          <a:xfrm>
            <a:off x="3959738" y="371275"/>
            <a:ext cx="4284314" cy="584775"/>
          </a:xfrm>
          <a:prstGeom prst="rect">
            <a:avLst/>
          </a:prstGeom>
        </p:spPr>
        <p:txBody>
          <a:bodyPr wrap="none">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 God’s plan </a:t>
            </a: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C3788C1F-1095-4B0C-AA82-0412F39A032B}"/>
              </a:ext>
            </a:extLst>
          </p:cNvPr>
          <p:cNvSpPr/>
          <p:nvPr/>
        </p:nvSpPr>
        <p:spPr>
          <a:xfrm>
            <a:off x="457181" y="1179692"/>
            <a:ext cx="11196919" cy="5632311"/>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Andrews Norton postulates that in John 1:1 perhaps “the Disposing Power of God” would be a good translation for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 Statement of Reasons for Not Believing the Doctrines of Trinitarians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Buzzard sets forth “plan,” “purpose” or “promise” as three acceptable translations (Buzzard and Hunting,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 Doctrine of the Trinity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International Scholars Publications, 1998, pp. 191-196). </a:t>
            </a:r>
          </a:p>
          <a:p>
            <a:pPr marR="0" lvl="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James Broughton and Peter Southgate say that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was used “to describe the thoughts and plan of God being put into action”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 Trinity: True or False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Dawn” Book Supply, Nottingham, England, 1995. P. 246.)</a:t>
            </a:r>
          </a:p>
          <a:p>
            <a:pPr marR="0" lvl="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cs typeface="Times New Roman" panose="02020603050405020304" pitchFamily="18" charset="0"/>
              </a:rPr>
              <a:t>John Lightfoot writes: “As His </a:t>
            </a:r>
            <a:r>
              <a:rPr lang="en-US" sz="2400" i="1" dirty="0">
                <a:latin typeface="Times New Roman" panose="02020603050405020304" pitchFamily="18" charset="0"/>
                <a:cs typeface="Times New Roman" panose="02020603050405020304" pitchFamily="18" charset="0"/>
              </a:rPr>
              <a:t>reason</a:t>
            </a:r>
            <a:r>
              <a:rPr lang="en-US" sz="2400" dirty="0">
                <a:latin typeface="Times New Roman" panose="02020603050405020304" pitchFamily="18" charset="0"/>
                <a:cs typeface="Times New Roman" panose="02020603050405020304" pitchFamily="18" charset="0"/>
              </a:rPr>
              <a:t>, it [</a:t>
            </a:r>
            <a:r>
              <a:rPr lang="en-US" sz="2400" i="1" dirty="0">
                <a:latin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cs typeface="Times New Roman" panose="02020603050405020304" pitchFamily="18" charset="0"/>
              </a:rPr>
              <a:t>] denoted His purpose or design; as His </a:t>
            </a:r>
            <a:r>
              <a:rPr lang="en-US" sz="2400" i="1" dirty="0">
                <a:latin typeface="Times New Roman" panose="02020603050405020304" pitchFamily="18" charset="0"/>
                <a:cs typeface="Times New Roman" panose="02020603050405020304" pitchFamily="18" charset="0"/>
              </a:rPr>
              <a:t>speech</a:t>
            </a:r>
            <a:r>
              <a:rPr lang="en-US" sz="2400" dirty="0">
                <a:latin typeface="Times New Roman" panose="02020603050405020304" pitchFamily="18" charset="0"/>
                <a:cs typeface="Times New Roman" panose="02020603050405020304" pitchFamily="18" charset="0"/>
              </a:rPr>
              <a:t>, it implied His revelation”  (J. B. Lightfoot, </a:t>
            </a:r>
            <a:r>
              <a:rPr lang="en-US" sz="2400" i="1" dirty="0">
                <a:latin typeface="Times New Roman" panose="02020603050405020304" pitchFamily="18" charset="0"/>
                <a:cs typeface="Times New Roman" panose="02020603050405020304" pitchFamily="18" charset="0"/>
              </a:rPr>
              <a:t>St. Paul’s Epistles to the Colossians and Philemon</a:t>
            </a:r>
            <a:r>
              <a:rPr lang="en-US" sz="2400" dirty="0">
                <a:latin typeface="Times New Roman" panose="02020603050405020304" pitchFamily="18" charset="0"/>
                <a:cs typeface="Times New Roman" panose="02020603050405020304" pitchFamily="18" charset="0"/>
              </a:rPr>
              <a:t>, pp. 143, 144).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09570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72ED6BD-7A15-4E27-A09C-44281367D441}"/>
              </a:ext>
            </a:extLst>
          </p:cNvPr>
          <p:cNvSpPr/>
          <p:nvPr/>
        </p:nvSpPr>
        <p:spPr>
          <a:xfrm>
            <a:off x="1093711" y="591235"/>
            <a:ext cx="9863137" cy="954107"/>
          </a:xfrm>
          <a:prstGeom prst="rect">
            <a:avLst/>
          </a:prstGeom>
        </p:spPr>
        <p:txBody>
          <a:bodyPr wrap="square">
            <a:spAutoFit/>
          </a:bodyPr>
          <a:lstStyle/>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Trinitarian commentators read John 1:1 in light of the Trinity.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They are forced to get a pre-incarnate Christ into the verse.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DDA7DA36-7727-4190-9EA6-F6BE60CC7734}"/>
              </a:ext>
            </a:extLst>
          </p:cNvPr>
          <p:cNvSpPr/>
          <p:nvPr/>
        </p:nvSpPr>
        <p:spPr>
          <a:xfrm>
            <a:off x="624870" y="2037106"/>
            <a:ext cx="4870497" cy="4154984"/>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“Certainly the term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might be recognizable [to John’s audience], but its direct connection to Jesus assumes that Jesus, not merely his [John’s] religious-philosophical context, determines its meaning. …John is not relying on a background but on a foreground.”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(Edward Klink III, </a:t>
            </a:r>
            <a:r>
              <a:rPr lang="en-US" sz="2400" i="1" dirty="0">
                <a:latin typeface="Times New Roman" panose="02020603050405020304" pitchFamily="18" charset="0"/>
                <a:ea typeface="Times New Roman" panose="02020603050405020304" pitchFamily="18" charset="0"/>
              </a:rPr>
              <a:t>Exegetical Commentary on the New Testament: John</a:t>
            </a:r>
            <a:r>
              <a:rPr lang="en-US" sz="2400" dirty="0">
                <a:latin typeface="Times New Roman" panose="02020603050405020304" pitchFamily="18" charset="0"/>
                <a:ea typeface="Times New Roman" panose="02020603050405020304" pitchFamily="18" charset="0"/>
              </a:rPr>
              <a:t>, pp. 87, 88).</a:t>
            </a:r>
            <a:endParaRPr lang="en-US" sz="2400" dirty="0"/>
          </a:p>
        </p:txBody>
      </p:sp>
      <p:sp>
        <p:nvSpPr>
          <p:cNvPr id="4" name="Rectangle 3">
            <a:extLst>
              <a:ext uri="{FF2B5EF4-FFF2-40B4-BE49-F238E27FC236}">
                <a16:creationId xmlns:a16="http://schemas.microsoft.com/office/drawing/2014/main" xmlns="" id="{B62E7680-08E2-48E4-8B3C-48E76D6B936C}"/>
              </a:ext>
            </a:extLst>
          </p:cNvPr>
          <p:cNvSpPr/>
          <p:nvPr/>
        </p:nvSpPr>
        <p:spPr>
          <a:xfrm>
            <a:off x="6203590" y="1912760"/>
            <a:ext cx="5013232" cy="4524315"/>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John was writing so that people would believe that Jesus was the Christ (John 20:31). No unbeliever would have thought that some pre-incarnate Jesus was the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latin typeface="Times New Roman" panose="02020603050405020304" pitchFamily="18" charset="0"/>
                <a:ea typeface="Times New Roman" panose="02020603050405020304" pitchFamily="18" charset="0"/>
                <a:cs typeface="Times New Roman" panose="02020603050405020304" pitchFamily="18" charset="0"/>
              </a:rPr>
              <a:t>John 20:31 (REV):</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dirty="0">
                <a:latin typeface="Times New Roman" panose="02020603050405020304" pitchFamily="18" charset="0"/>
                <a:ea typeface="Calibri" panose="020F0502020204030204" pitchFamily="34" charset="0"/>
                <a:cs typeface="Times New Roman" panose="02020603050405020304" pitchFamily="18" charset="0"/>
              </a:rPr>
              <a:t>“but these are written so that you believe that Jesus is the Christ, the Son of God, and so that by believing you will have life in his name.”</a:t>
            </a:r>
          </a:p>
        </p:txBody>
      </p:sp>
    </p:spTree>
    <p:extLst>
      <p:ext uri="{BB962C8B-B14F-4D97-AF65-F5344CB8AC3E}">
        <p14:creationId xmlns:p14="http://schemas.microsoft.com/office/powerpoint/2010/main" val="166545587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7E63535-717C-4F40-8F9F-CDCB93DD72A7}"/>
              </a:ext>
            </a:extLst>
          </p:cNvPr>
          <p:cNvSpPr/>
          <p:nvPr/>
        </p:nvSpPr>
        <p:spPr>
          <a:xfrm>
            <a:off x="762001" y="357057"/>
            <a:ext cx="10228728" cy="6001643"/>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Christian teachers redefined the word </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“The word </a:t>
            </a:r>
            <a:r>
              <a:rPr lang="en-US" sz="2400" i="1" dirty="0">
                <a:latin typeface="Times New Roman" panose="02020603050405020304" pitchFamily="18" charset="0"/>
                <a:ea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rPr>
              <a:t> then, denoting both “reason” and “speech,” was a philosophical term adopted by Alexandrian Judaism before St. Paul wrote, to express the </a:t>
            </a:r>
            <a:r>
              <a:rPr lang="en-US" sz="2400" i="1" dirty="0">
                <a:latin typeface="Times New Roman" panose="02020603050405020304" pitchFamily="18" charset="0"/>
                <a:ea typeface="Times New Roman" panose="02020603050405020304" pitchFamily="18" charset="0"/>
              </a:rPr>
              <a:t>manifestation</a:t>
            </a:r>
            <a:r>
              <a:rPr lang="en-US" sz="2400" dirty="0">
                <a:latin typeface="Times New Roman" panose="02020603050405020304" pitchFamily="18" charset="0"/>
                <a:ea typeface="Times New Roman" panose="02020603050405020304" pitchFamily="18" charset="0"/>
              </a:rPr>
              <a:t> of the Unseen God in the creation and government of the World. It included all modes by which God makes Himself known to man. As His </a:t>
            </a:r>
            <a:r>
              <a:rPr lang="en-US" sz="2400" i="1" dirty="0">
                <a:latin typeface="Times New Roman" panose="02020603050405020304" pitchFamily="18" charset="0"/>
                <a:ea typeface="Times New Roman" panose="02020603050405020304" pitchFamily="18" charset="0"/>
              </a:rPr>
              <a:t>reason</a:t>
            </a:r>
            <a:r>
              <a:rPr lang="en-US" sz="2400" dirty="0">
                <a:latin typeface="Times New Roman" panose="02020603050405020304" pitchFamily="18" charset="0"/>
                <a:ea typeface="Times New Roman" panose="02020603050405020304" pitchFamily="18" charset="0"/>
              </a:rPr>
              <a:t>, it denoted His purpose or design; as His </a:t>
            </a:r>
            <a:r>
              <a:rPr lang="en-US" sz="2400" i="1" dirty="0">
                <a:latin typeface="Times New Roman" panose="02020603050405020304" pitchFamily="18" charset="0"/>
                <a:ea typeface="Times New Roman" panose="02020603050405020304" pitchFamily="18" charset="0"/>
              </a:rPr>
              <a:t>speech</a:t>
            </a:r>
            <a:r>
              <a:rPr lang="en-US" sz="2400" dirty="0">
                <a:latin typeface="Times New Roman" panose="02020603050405020304" pitchFamily="18" charset="0"/>
                <a:ea typeface="Times New Roman" panose="02020603050405020304" pitchFamily="18" charset="0"/>
              </a:rPr>
              <a:t>, it implied His revelation. </a:t>
            </a:r>
            <a:r>
              <a:rPr lang="en-US" sz="2400" b="1" dirty="0">
                <a:latin typeface="Times New Roman" panose="02020603050405020304" pitchFamily="18" charset="0"/>
                <a:ea typeface="Times New Roman" panose="02020603050405020304" pitchFamily="18" charset="0"/>
              </a:rPr>
              <a:t>Christian teachers, when they adopted this term, exalted and fixed its meaning by attaching to it two precise and definite ideas: (1) “The Word is a Divine Person,”</a:t>
            </a:r>
            <a:r>
              <a:rPr lang="en-US" sz="2400" dirty="0">
                <a:latin typeface="Times New Roman" panose="02020603050405020304" pitchFamily="18" charset="0"/>
                <a:ea typeface="Times New Roman" panose="02020603050405020304" pitchFamily="18" charset="0"/>
              </a:rPr>
              <a:t> (2) “The Word became incarnate in Jesus Christ.” It is obvious that these two propositions must have altered materially the significance of all the subordinate terms connected with the idea of the </a:t>
            </a:r>
            <a:r>
              <a:rPr lang="en-US" sz="2400" i="1" dirty="0">
                <a:latin typeface="Times New Roman" panose="02020603050405020304" pitchFamily="18" charset="0"/>
                <a:ea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rPr>
              <a:t>.”</a:t>
            </a:r>
          </a:p>
          <a:p>
            <a:r>
              <a:rPr lang="en-US" sz="2400" dirty="0">
                <a:latin typeface="Times New Roman" panose="02020603050405020304" pitchFamily="18" charset="0"/>
                <a:ea typeface="Times New Roman" panose="02020603050405020304" pitchFamily="18" charset="0"/>
              </a:rPr>
              <a:t> </a:t>
            </a:r>
          </a:p>
          <a:p>
            <a:r>
              <a:rPr lang="en-US" sz="2400" dirty="0">
                <a:latin typeface="Times New Roman" panose="02020603050405020304" pitchFamily="18" charset="0"/>
                <a:ea typeface="Times New Roman" panose="02020603050405020304" pitchFamily="18" charset="0"/>
              </a:rPr>
              <a:t>(John B. Lightfoot, </a:t>
            </a:r>
            <a:r>
              <a:rPr lang="en-US" sz="2400" i="1" dirty="0">
                <a:latin typeface="Times New Roman" panose="02020603050405020304" pitchFamily="18" charset="0"/>
                <a:ea typeface="Times New Roman" panose="02020603050405020304" pitchFamily="18" charset="0"/>
              </a:rPr>
              <a:t>St. Paul’s Epistles to the Colossians and Philemon</a:t>
            </a:r>
            <a:r>
              <a:rPr lang="en-US" sz="2400" dirty="0">
                <a:latin typeface="Times New Roman" panose="02020603050405020304" pitchFamily="18" charset="0"/>
                <a:ea typeface="Times New Roman" panose="02020603050405020304" pitchFamily="18" charset="0"/>
              </a:rPr>
              <a:t>, pp. 143, 144. Bold emphasis ours, italics his).</a:t>
            </a:r>
            <a:endParaRPr lang="en-US" sz="2400" dirty="0"/>
          </a:p>
        </p:txBody>
      </p:sp>
    </p:spTree>
    <p:extLst>
      <p:ext uri="{BB962C8B-B14F-4D97-AF65-F5344CB8AC3E}">
        <p14:creationId xmlns:p14="http://schemas.microsoft.com/office/powerpoint/2010/main" val="228418621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31D151-EBE1-437A-934D-FCC8CAF9F973}"/>
              </a:ext>
            </a:extLst>
          </p:cNvPr>
          <p:cNvSpPr/>
          <p:nvPr/>
        </p:nvSpPr>
        <p:spPr>
          <a:xfrm>
            <a:off x="2922550" y="380552"/>
            <a:ext cx="6445622" cy="830997"/>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Why do orthodox Christian Commentators have to make the </a:t>
            </a:r>
            <a:r>
              <a:rPr lang="en-US" sz="2400" b="1" i="1" dirty="0">
                <a:latin typeface="Times New Roman" panose="02020603050405020304" pitchFamily="18" charset="0"/>
                <a:ea typeface="Times New Roman" panose="02020603050405020304" pitchFamily="18" charset="0"/>
              </a:rPr>
              <a:t>logos</a:t>
            </a:r>
            <a:r>
              <a:rPr lang="en-US" sz="2400" b="1" dirty="0">
                <a:latin typeface="Times New Roman" panose="02020603050405020304" pitchFamily="18" charset="0"/>
                <a:ea typeface="Times New Roman" panose="02020603050405020304" pitchFamily="18" charset="0"/>
              </a:rPr>
              <a:t> into Jesus Christ? </a:t>
            </a:r>
            <a:endParaRPr lang="en-US" sz="2400" b="1" dirty="0"/>
          </a:p>
        </p:txBody>
      </p:sp>
      <p:sp>
        <p:nvSpPr>
          <p:cNvPr id="3" name="Rectangle 2">
            <a:extLst>
              <a:ext uri="{FF2B5EF4-FFF2-40B4-BE49-F238E27FC236}">
                <a16:creationId xmlns:a16="http://schemas.microsoft.com/office/drawing/2014/main" xmlns="" id="{4C02BD6D-6728-4254-8821-00C2D9EB1459}"/>
              </a:ext>
            </a:extLst>
          </p:cNvPr>
          <p:cNvSpPr/>
          <p:nvPr/>
        </p:nvSpPr>
        <p:spPr>
          <a:xfrm>
            <a:off x="1317833" y="1485917"/>
            <a:ext cx="8713695" cy="1200329"/>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John 1:3 (REV): </a:t>
            </a:r>
          </a:p>
          <a:p>
            <a:r>
              <a:rPr lang="en-US" sz="2400" dirty="0">
                <a:latin typeface="Times New Roman" panose="02020603050405020304" pitchFamily="18" charset="0"/>
                <a:ea typeface="Times New Roman" panose="02020603050405020304" pitchFamily="18" charset="0"/>
              </a:rPr>
              <a:t>“</a:t>
            </a:r>
            <a:r>
              <a:rPr lang="en-US" sz="2400" dirty="0">
                <a:latin typeface="Times New Roman" panose="02020603050405020304" pitchFamily="18" charset="0"/>
                <a:ea typeface="Calibri" panose="020F0502020204030204" pitchFamily="34" charset="0"/>
              </a:rPr>
              <a:t>All things were made through it, and without it was not anything made that has been made” (John 1:3 REV). </a:t>
            </a:r>
            <a:endParaRPr lang="en-US" sz="2400" dirty="0"/>
          </a:p>
        </p:txBody>
      </p:sp>
      <p:sp>
        <p:nvSpPr>
          <p:cNvPr id="4" name="Rectangle 3">
            <a:extLst>
              <a:ext uri="{FF2B5EF4-FFF2-40B4-BE49-F238E27FC236}">
                <a16:creationId xmlns:a16="http://schemas.microsoft.com/office/drawing/2014/main" xmlns="" id="{709FA617-B9E8-4C33-8A43-CE304269E868}"/>
              </a:ext>
            </a:extLst>
          </p:cNvPr>
          <p:cNvSpPr/>
          <p:nvPr/>
        </p:nvSpPr>
        <p:spPr>
          <a:xfrm>
            <a:off x="564777" y="3172163"/>
            <a:ext cx="10381129" cy="3416320"/>
          </a:xfrm>
          <a:prstGeom prst="rect">
            <a:avLst/>
          </a:prstGeom>
        </p:spPr>
        <p:txBody>
          <a:bodyPr wrap="square">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But this kind of </a:t>
            </a:r>
            <a:r>
              <a:rPr lang="en-US" sz="2400" b="1" dirty="0">
                <a:latin typeface="Times New Roman" panose="02020603050405020304" pitchFamily="18" charset="0"/>
                <a:ea typeface="Calibri" panose="020F0502020204030204" pitchFamily="34" charset="0"/>
                <a:cs typeface="Times New Roman" panose="02020603050405020304" pitchFamily="18" charset="0"/>
              </a:rPr>
              <a:t>personification thinking</a:t>
            </a:r>
            <a:r>
              <a:rPr lang="en-US" sz="2400" dirty="0">
                <a:latin typeface="Times New Roman" panose="02020603050405020304" pitchFamily="18" charset="0"/>
                <a:ea typeface="Calibri" panose="020F0502020204030204" pitchFamily="34" charset="0"/>
                <a:cs typeface="Times New Roman" panose="02020603050405020304" pitchFamily="18" charset="0"/>
              </a:rPr>
              <a:t> was not new to the Jews…or to the Greeks.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“When we turn from Palestine to Alexandria [Egypt], from Hebrew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sapiential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[wisdom] literature to that which was written in Greek, we find this creative wisdom identified with the Divine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Hebraism and Hellenism thus coming into contact.”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(J. H. Bernard,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 International Critical Commentary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St. John. Vol. 1, p. cxxxix).</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39504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2862</TotalTime>
  <Words>1795</Words>
  <Application>Microsoft Office PowerPoint</Application>
  <PresentationFormat>Custom</PresentationFormat>
  <Paragraphs>177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BlackTie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1:1</dc:title>
  <dc:creator>John Schoenheit</dc:creator>
  <cp:lastModifiedBy>Sean Finnegan</cp:lastModifiedBy>
  <cp:revision>48</cp:revision>
  <dcterms:created xsi:type="dcterms:W3CDTF">2017-09-06T17:44:25Z</dcterms:created>
  <dcterms:modified xsi:type="dcterms:W3CDTF">2017-09-09T02:53:15Z</dcterms:modified>
</cp:coreProperties>
</file>